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6A5BCAA-E504-4F36-8FB7-D76AA9741CA4}" type="datetimeFigureOut">
              <a:rPr lang="en-US" smtClean="0"/>
              <a:t>12/1/2014</a:t>
            </a:fld>
            <a:endParaRPr lang="en-US"/>
          </a:p>
        </p:txBody>
      </p:sp>
      <p:sp>
        <p:nvSpPr>
          <p:cNvPr id="16" name="Slide Number Placeholder 15"/>
          <p:cNvSpPr>
            <a:spLocks noGrp="1"/>
          </p:cNvSpPr>
          <p:nvPr>
            <p:ph type="sldNum" sz="quarter" idx="11"/>
          </p:nvPr>
        </p:nvSpPr>
        <p:spPr/>
        <p:txBody>
          <a:bodyPr/>
          <a:lstStyle/>
          <a:p>
            <a:fld id="{D1D2905D-4271-4A51-8889-5781D5EAA83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A5BCAA-E504-4F36-8FB7-D76AA9741CA4}"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2905D-4271-4A51-8889-5781D5EAA8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A5BCAA-E504-4F36-8FB7-D76AA9741CA4}"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2905D-4271-4A51-8889-5781D5EAA8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6A5BCAA-E504-4F36-8FB7-D76AA9741CA4}" type="datetimeFigureOut">
              <a:rPr lang="en-US" smtClean="0"/>
              <a:t>12/1/2014</a:t>
            </a:fld>
            <a:endParaRPr lang="en-US"/>
          </a:p>
        </p:txBody>
      </p:sp>
      <p:sp>
        <p:nvSpPr>
          <p:cNvPr id="15" name="Slide Number Placeholder 14"/>
          <p:cNvSpPr>
            <a:spLocks noGrp="1"/>
          </p:cNvSpPr>
          <p:nvPr>
            <p:ph type="sldNum" sz="quarter" idx="15"/>
          </p:nvPr>
        </p:nvSpPr>
        <p:spPr/>
        <p:txBody>
          <a:bodyPr/>
          <a:lstStyle>
            <a:lvl1pPr algn="ctr">
              <a:defRPr/>
            </a:lvl1pPr>
          </a:lstStyle>
          <a:p>
            <a:fld id="{D1D2905D-4271-4A51-8889-5781D5EAA83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A5BCAA-E504-4F36-8FB7-D76AA9741CA4}"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2905D-4271-4A51-8889-5781D5EAA83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6A5BCAA-E504-4F36-8FB7-D76AA9741CA4}"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2905D-4271-4A51-8889-5781D5EAA83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1D2905D-4271-4A51-8889-5781D5EAA83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6A5BCAA-E504-4F36-8FB7-D76AA9741CA4}" type="datetimeFigureOut">
              <a:rPr lang="en-US" smtClean="0"/>
              <a:t>12/1/2014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A5BCAA-E504-4F36-8FB7-D76AA9741CA4}"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D2905D-4271-4A51-8889-5781D5EAA83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5BCAA-E504-4F36-8FB7-D76AA9741CA4}"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D2905D-4271-4A51-8889-5781D5EAA8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6A5BCAA-E504-4F36-8FB7-D76AA9741CA4}" type="datetimeFigureOut">
              <a:rPr lang="en-US" smtClean="0"/>
              <a:t>12/1/2014</a:t>
            </a:fld>
            <a:endParaRPr lang="en-US"/>
          </a:p>
        </p:txBody>
      </p:sp>
      <p:sp>
        <p:nvSpPr>
          <p:cNvPr id="9" name="Slide Number Placeholder 8"/>
          <p:cNvSpPr>
            <a:spLocks noGrp="1"/>
          </p:cNvSpPr>
          <p:nvPr>
            <p:ph type="sldNum" sz="quarter" idx="15"/>
          </p:nvPr>
        </p:nvSpPr>
        <p:spPr/>
        <p:txBody>
          <a:bodyPr/>
          <a:lstStyle/>
          <a:p>
            <a:fld id="{D1D2905D-4271-4A51-8889-5781D5EAA83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6A5BCAA-E504-4F36-8FB7-D76AA9741CA4}" type="datetimeFigureOut">
              <a:rPr lang="en-US" smtClean="0"/>
              <a:t>12/1/2014</a:t>
            </a:fld>
            <a:endParaRPr lang="en-US"/>
          </a:p>
        </p:txBody>
      </p:sp>
      <p:sp>
        <p:nvSpPr>
          <p:cNvPr id="9" name="Slide Number Placeholder 8"/>
          <p:cNvSpPr>
            <a:spLocks noGrp="1"/>
          </p:cNvSpPr>
          <p:nvPr>
            <p:ph type="sldNum" sz="quarter" idx="11"/>
          </p:nvPr>
        </p:nvSpPr>
        <p:spPr/>
        <p:txBody>
          <a:bodyPr/>
          <a:lstStyle/>
          <a:p>
            <a:fld id="{D1D2905D-4271-4A51-8889-5781D5EAA83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6A5BCAA-E504-4F36-8FB7-D76AA9741CA4}" type="datetimeFigureOut">
              <a:rPr lang="en-US" smtClean="0"/>
              <a:t>12/1/2014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1D2905D-4271-4A51-8889-5781D5EAA83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rtl="1"/>
            <a:r>
              <a:rPr lang="fa-IR" sz="3600" b="1" dirty="0">
                <a:solidFill>
                  <a:schemeClr val="tx2">
                    <a:lumMod val="75000"/>
                  </a:schemeClr>
                </a:solidFill>
                <a:effectLst/>
                <a:cs typeface="B Zar" pitchFamily="2" charset="-78"/>
              </a:rPr>
              <a:t>كارگزاری ارزيابي و تشخيص صلاحيت شركتها و موسسات دانش بنيان (مرکز سمتا)</a:t>
            </a:r>
            <a:r>
              <a:rPr lang="en-US" sz="3600" dirty="0">
                <a:solidFill>
                  <a:schemeClr val="tx2">
                    <a:lumMod val="75000"/>
                  </a:schemeClr>
                </a:solidFill>
                <a:effectLst/>
                <a:cs typeface="B Zar" pitchFamily="2" charset="-78"/>
              </a:rPr>
              <a:t/>
            </a:r>
            <a:br>
              <a:rPr lang="en-US" sz="3600" dirty="0">
                <a:solidFill>
                  <a:schemeClr val="tx2">
                    <a:lumMod val="75000"/>
                  </a:schemeClr>
                </a:solidFill>
                <a:effectLst/>
                <a:cs typeface="B Zar" pitchFamily="2" charset="-78"/>
              </a:rPr>
            </a:br>
            <a:r>
              <a:rPr lang="fa-IR" sz="3600" dirty="0">
                <a:solidFill>
                  <a:schemeClr val="tx2">
                    <a:lumMod val="75000"/>
                  </a:schemeClr>
                </a:solidFill>
                <a:effectLst/>
                <a:cs typeface="B Zar" pitchFamily="2" charset="-78"/>
              </a:rPr>
              <a:t>آئين‌نامه تشخيص شركت‌ها و موسسات دانش‌بنيان</a:t>
            </a:r>
            <a:r>
              <a:rPr lang="en-US" sz="3600" dirty="0">
                <a:solidFill>
                  <a:schemeClr val="tx2">
                    <a:lumMod val="75000"/>
                  </a:schemeClr>
                </a:solidFill>
                <a:effectLst/>
                <a:cs typeface="B Zar" pitchFamily="2" charset="-78"/>
              </a:rPr>
              <a:t/>
            </a:r>
            <a:br>
              <a:rPr lang="en-US" sz="3600" dirty="0">
                <a:solidFill>
                  <a:schemeClr val="tx2">
                    <a:lumMod val="75000"/>
                  </a:schemeClr>
                </a:solidFill>
                <a:effectLst/>
                <a:cs typeface="B Zar" pitchFamily="2" charset="-78"/>
              </a:rPr>
            </a:br>
            <a:r>
              <a:rPr lang="fa-IR" sz="3600" dirty="0" smtClean="0">
                <a:solidFill>
                  <a:schemeClr val="tx2">
                    <a:lumMod val="75000"/>
                  </a:schemeClr>
                </a:solidFill>
                <a:effectLst/>
                <a:cs typeface="B Zar" pitchFamily="2" charset="-78"/>
              </a:rPr>
              <a:t/>
            </a:r>
            <a:br>
              <a:rPr lang="fa-IR" sz="3600" dirty="0" smtClean="0">
                <a:solidFill>
                  <a:schemeClr val="tx2">
                    <a:lumMod val="75000"/>
                  </a:schemeClr>
                </a:solidFill>
                <a:effectLst/>
                <a:cs typeface="B Zar" pitchFamily="2" charset="-78"/>
              </a:rPr>
            </a:br>
            <a:r>
              <a:rPr lang="fa-IR" sz="3600" dirty="0">
                <a:solidFill>
                  <a:schemeClr val="tx2">
                    <a:lumMod val="75000"/>
                  </a:schemeClr>
                </a:solidFill>
                <a:effectLst/>
                <a:cs typeface="B Zar" pitchFamily="2" charset="-78"/>
              </a:rPr>
              <a:t/>
            </a:r>
            <a:br>
              <a:rPr lang="fa-IR" sz="3600" dirty="0">
                <a:solidFill>
                  <a:schemeClr val="tx2">
                    <a:lumMod val="75000"/>
                  </a:schemeClr>
                </a:solidFill>
                <a:effectLst/>
                <a:cs typeface="B Zar" pitchFamily="2" charset="-78"/>
              </a:rPr>
            </a:br>
            <a:r>
              <a:rPr lang="fa-IR" sz="3600" dirty="0" smtClean="0">
                <a:solidFill>
                  <a:schemeClr val="tx2">
                    <a:lumMod val="75000"/>
                  </a:schemeClr>
                </a:solidFill>
                <a:effectLst/>
                <a:cs typeface="B Zar" pitchFamily="2" charset="-78"/>
              </a:rPr>
              <a:t/>
            </a:r>
            <a:br>
              <a:rPr lang="fa-IR" sz="3600" dirty="0" smtClean="0">
                <a:solidFill>
                  <a:schemeClr val="tx2">
                    <a:lumMod val="75000"/>
                  </a:schemeClr>
                </a:solidFill>
                <a:effectLst/>
                <a:cs typeface="B Zar" pitchFamily="2" charset="-78"/>
              </a:rPr>
            </a:br>
            <a:r>
              <a:rPr lang="fa-IR" sz="3600" dirty="0">
                <a:solidFill>
                  <a:schemeClr val="tx2">
                    <a:lumMod val="75000"/>
                  </a:schemeClr>
                </a:solidFill>
                <a:effectLst/>
                <a:cs typeface="B Zar" pitchFamily="2" charset="-78"/>
              </a:rPr>
              <a:t/>
            </a:r>
            <a:br>
              <a:rPr lang="fa-IR" sz="3600" dirty="0">
                <a:solidFill>
                  <a:schemeClr val="tx2">
                    <a:lumMod val="75000"/>
                  </a:schemeClr>
                </a:solidFill>
                <a:effectLst/>
                <a:cs typeface="B Zar" pitchFamily="2" charset="-78"/>
              </a:rPr>
            </a:br>
            <a:r>
              <a:rPr lang="fa-IR" sz="3600" dirty="0" smtClean="0">
                <a:solidFill>
                  <a:schemeClr val="tx2">
                    <a:lumMod val="75000"/>
                  </a:schemeClr>
                </a:solidFill>
                <a:effectLst/>
                <a:cs typeface="B Zar" pitchFamily="2" charset="-78"/>
              </a:rPr>
              <a:t/>
            </a:r>
            <a:br>
              <a:rPr lang="fa-IR" sz="3600" dirty="0" smtClean="0">
                <a:solidFill>
                  <a:schemeClr val="tx2">
                    <a:lumMod val="75000"/>
                  </a:schemeClr>
                </a:solidFill>
                <a:effectLst/>
                <a:cs typeface="B Zar" pitchFamily="2" charset="-78"/>
              </a:rPr>
            </a:br>
            <a:r>
              <a:rPr lang="fa-IR" sz="3600" dirty="0">
                <a:solidFill>
                  <a:schemeClr val="tx2">
                    <a:lumMod val="75000"/>
                  </a:schemeClr>
                </a:solidFill>
                <a:effectLst/>
                <a:cs typeface="B Zar" pitchFamily="2" charset="-78"/>
              </a:rPr>
              <a:t/>
            </a:r>
            <a:br>
              <a:rPr lang="fa-IR" sz="3600" dirty="0">
                <a:solidFill>
                  <a:schemeClr val="tx2">
                    <a:lumMod val="75000"/>
                  </a:schemeClr>
                </a:solidFill>
                <a:effectLst/>
                <a:cs typeface="B Zar" pitchFamily="2" charset="-78"/>
              </a:rPr>
            </a:br>
            <a:endParaRPr lang="en-US" sz="3600" dirty="0">
              <a:solidFill>
                <a:schemeClr val="tx2">
                  <a:lumMod val="75000"/>
                </a:schemeClr>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a:solidFill>
                  <a:schemeClr val="bg1"/>
                </a:solidFill>
                <a:effectLst/>
                <a:cs typeface="B Zar" pitchFamily="2" charset="-78"/>
              </a:rPr>
              <a:t>پيوست يك: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شاخصهاي تشخيص شركت‌هاي «دانش‌بنيان نوپا»</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شركت‌هاي «دانش‌بنيان نوپا» بايد همه شاخص‌هاي تشخيص زير را احراز نمايند: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حداقل يك سال از تاريخ ثبت آن گذشته باشد.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حداقل دو سوم از اعضاي هيأت مديره شركت، حداقل دو مورد از شرايط ذيل را احراز كنند: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حداقل داراي مدرك كارشناسي باشند.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حداقل 1 سال سابقه فعاليت كاري يا علمي در حوزه فعاليت شركت و يا سابقه مديريتي داشته باشند.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داراي حداقل يك اختراع ثبت‌ شده ارزيابي شده داخلي يا يك اختراع بين‌المللي مرتبط با حوزه كاري شركت باشند.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شركت داراي معادل 2 نفر نيروي انساني تمام‌وقت باشد</a:t>
            </a:r>
            <a:r>
              <a:rPr lang="fa-IR" sz="2000" dirty="0" smtClean="0">
                <a:solidFill>
                  <a:schemeClr val="bg1"/>
                </a:solidFill>
                <a:effectLst/>
                <a:cs typeface="B Zar" pitchFamily="2" charset="-78"/>
              </a:rPr>
              <a:t>.</a:t>
            </a: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شركت‌ بايد توليدكننده كالا يا كالاهاي دانش‌بنيان، مطابق فهرست كالاهاي دانش‌بنيان مصوب كارگروه باشد كه دانش فني آن را بواسطه انتقال يا ايجاد دانش فني، از طريق فعاليتهاي تحقيق و توسعه نهادينه و بومي‌سازي كرده باشد و يا شركت داراي برنامه طراحي و توليد كالاهاي دانش‌بنيان باشد.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تبصره:</a:t>
            </a:r>
            <a:r>
              <a:rPr lang="fa-IR" sz="2000" dirty="0">
                <a:solidFill>
                  <a:schemeClr val="bg1"/>
                </a:solidFill>
                <a:effectLst/>
                <a:cs typeface="B Zar" pitchFamily="2" charset="-78"/>
              </a:rPr>
              <a:t> برنامه شركت براي طراحي و توليد كالاي دانش‌بنيان، بايد به تأييد يكي از مراكز رشد يا پارك‌هاي علم و فناوري (چنانچه شركت در همان مركز رشد يا پارك علم و فناوري مستقر باشد) و يا ستادهاي فناوري راهبردي (چنانچه حوزه فعاليت شركت مرتبط با موضوعات يكي از ستادهاي فناوري‌هاي راهبردي باشد) برسد.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شركت داراي عملكرد تحقيق و توسعه باشد.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تبصره- </a:t>
            </a:r>
            <a:r>
              <a:rPr lang="fa-IR" sz="2000" dirty="0">
                <a:solidFill>
                  <a:schemeClr val="bg1"/>
                </a:solidFill>
                <a:effectLst/>
                <a:cs typeface="B Zar" pitchFamily="2" charset="-78"/>
              </a:rPr>
              <a:t>تأييد شركتهاي «دانش‌بنيان نوپا»، داراي اعتبار يك ساله بوده و تنها براي يك دوره يك ساله (مجموعا دو سال) مي‌تواند تمديد شود. </a:t>
            </a: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2699580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dirty="0">
                <a:solidFill>
                  <a:schemeClr val="bg1"/>
                </a:solidFill>
                <a:effectLst/>
                <a:cs typeface="B Zar" pitchFamily="2" charset="-78"/>
              </a:rPr>
              <a:t>پيوست دو: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فهرست فعاليت</a:t>
            </a:r>
            <a:r>
              <a:rPr lang="en-US" sz="2000" dirty="0">
                <a:solidFill>
                  <a:schemeClr val="bg1"/>
                </a:solidFill>
                <a:effectLst/>
                <a:cs typeface="B Zar" pitchFamily="2" charset="-78"/>
              </a:rPr>
              <a:t>­</a:t>
            </a:r>
            <a:r>
              <a:rPr lang="fa-IR" sz="2000" dirty="0">
                <a:solidFill>
                  <a:schemeClr val="bg1"/>
                </a:solidFill>
                <a:effectLst/>
                <a:cs typeface="B Zar" pitchFamily="2" charset="-78"/>
              </a:rPr>
              <a:t>ها و اندازه‌گیری هزینه‌های تحقیق و توسعه‌</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الف- فهرست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های تحقیق و توسعه</a:t>
            </a:r>
            <a:r>
              <a:rPr lang="en-US" sz="2000" dirty="0">
                <a:solidFill>
                  <a:schemeClr val="bg1"/>
                </a:solidFill>
                <a:effectLst/>
                <a:cs typeface="B Zar" pitchFamily="2" charset="-78"/>
              </a:rPr>
              <a:t>‌</a:t>
            </a:r>
            <a:br>
              <a:rPr lang="en-US" sz="2000" dirty="0">
                <a:solidFill>
                  <a:schemeClr val="bg1"/>
                </a:solidFill>
                <a:effectLst/>
                <a:cs typeface="B Zar" pitchFamily="2" charset="-78"/>
              </a:rPr>
            </a:br>
            <a:r>
              <a:rPr lang="fa-IR" sz="2000" dirty="0">
                <a:solidFill>
                  <a:schemeClr val="bg1"/>
                </a:solidFill>
                <a:effectLst/>
                <a:cs typeface="B Zar" pitchFamily="2" charset="-78"/>
              </a:rPr>
              <a:t>تحقیق و توسعه</a:t>
            </a:r>
            <a:r>
              <a:rPr lang="en-US" sz="2000" dirty="0">
                <a:solidFill>
                  <a:schemeClr val="bg1"/>
                </a:solidFill>
                <a:effectLst/>
                <a:cs typeface="B Zar" pitchFamily="2" charset="-78"/>
              </a:rPr>
              <a:t>‌</a:t>
            </a:r>
            <a:r>
              <a:rPr lang="fa-IR" sz="2000" dirty="0">
                <a:solidFill>
                  <a:schemeClr val="bg1"/>
                </a:solidFill>
                <a:effectLst/>
                <a:cs typeface="B Zar" pitchFamily="2" charset="-78"/>
              </a:rPr>
              <a:t> (</a:t>
            </a:r>
            <a:r>
              <a:rPr lang="en-US" sz="2000" dirty="0">
                <a:solidFill>
                  <a:schemeClr val="bg1"/>
                </a:solidFill>
                <a:effectLst/>
                <a:cs typeface="B Zar" pitchFamily="2" charset="-78"/>
              </a:rPr>
              <a:t>R&amp;D</a:t>
            </a:r>
            <a:r>
              <a:rPr lang="fa-IR" sz="2000" dirty="0">
                <a:solidFill>
                  <a:schemeClr val="bg1"/>
                </a:solidFill>
                <a:effectLst/>
                <a:cs typeface="B Zar" pitchFamily="2" charset="-78"/>
              </a:rPr>
              <a:t>): «عبارتست از انجام هرگونه کار خلاق، به طریقی نظام‌مند به منظور افزایش انباشت دانش از جمله دانش بشری، فرهنگی و اجتماعی و استفاده از این انباشت دانش برای طرح کاربردهای جدید». در این تعریف، منظور از واژه «جديد»،‌ جدید در ایران است</a:t>
            </a:r>
            <a:r>
              <a:rPr lang="fa-IR" sz="2000" dirty="0" smtClean="0">
                <a:solidFill>
                  <a:schemeClr val="bg1"/>
                </a:solidFill>
                <a:effectLst/>
                <a:cs typeface="B Zar" pitchFamily="2" charset="-78"/>
              </a:rPr>
              <a:t>.</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a:solidFill>
                  <a:schemeClr val="bg1"/>
                </a:solidFill>
                <a:effectLst/>
                <a:cs typeface="B Zar" pitchFamily="2" charset="-78"/>
              </a:rPr>
              <a:t>R&amp;D </a:t>
            </a:r>
            <a:r>
              <a:rPr lang="fa-IR" sz="2000" dirty="0">
                <a:solidFill>
                  <a:schemeClr val="bg1"/>
                </a:solidFill>
                <a:effectLst/>
                <a:cs typeface="B Zar" pitchFamily="2" charset="-78"/>
              </a:rPr>
              <a:t>سه نوع فعالیت را در بر می‌گیرد: تحقیق بنیادی ماموریت گرا (به دنبال کسب آگاهی از منشا پدیده‌ها و حقایق قابل مشاهده و با اميد به اينكه دانش بوجود آمده در راستاي حل مشكلات و شبهات استفاده شود)، تحقیق کاربردی(به دنبال کسب آگاهی که به سمت اهداف و مقاصد خاص عملی هدایت می‌شود) و توسعه تجربی (با استفاده از آگاهی‌های حاصله از تحقیقات و تجربه عملی به دنبال ایجاد یا بهبود محصولات جدید و خدمات جدید و</a:t>
            </a:r>
            <a:r>
              <a:rPr lang="fa-IR" sz="2000" dirty="0" smtClean="0">
                <a:solidFill>
                  <a:schemeClr val="bg1"/>
                </a:solidFill>
                <a:effectLst/>
                <a:cs typeface="B Zar" pitchFamily="2" charset="-78"/>
              </a:rPr>
              <a:t>...).</a:t>
            </a: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تحقيق بنيادي محض، كه در آن هدف پيشبرد مرز دانش بدون هدف نيل به فوايد اجتماعي و اقتصادي بلند مدت و بدون تلاش براي بكارگيري نتايج در حل مشكلات عملي،‌ انجام مي</a:t>
            </a:r>
            <a:r>
              <a:rPr lang="en-US" sz="2000" dirty="0">
                <a:solidFill>
                  <a:schemeClr val="bg1"/>
                </a:solidFill>
                <a:effectLst/>
                <a:cs typeface="B Zar" pitchFamily="2" charset="-78"/>
              </a:rPr>
              <a:t>‌</a:t>
            </a:r>
            <a:r>
              <a:rPr lang="fa-IR" sz="2000" dirty="0">
                <a:solidFill>
                  <a:schemeClr val="bg1"/>
                </a:solidFill>
                <a:effectLst/>
                <a:cs typeface="B Zar" pitchFamily="2" charset="-78"/>
              </a:rPr>
              <a:t>شود. بعنوان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محسوب نمي</a:t>
            </a:r>
            <a:r>
              <a:rPr lang="en-US" sz="2000" dirty="0">
                <a:solidFill>
                  <a:schemeClr val="bg1"/>
                </a:solidFill>
                <a:effectLst/>
                <a:cs typeface="B Zar" pitchFamily="2" charset="-78"/>
              </a:rPr>
              <a:t>‌</a:t>
            </a:r>
            <a:r>
              <a:rPr lang="fa-IR" sz="2000" dirty="0">
                <a:solidFill>
                  <a:schemeClr val="bg1"/>
                </a:solidFill>
                <a:effectLst/>
                <a:cs typeface="B Zar" pitchFamily="2" charset="-78"/>
              </a:rPr>
              <a:t>شود.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در اینجا منظور از تحقيق و توسعه، تعریف تحقيق و توسعه تجربي بر مبناي راهنماي فراسكاتي است. اگرچه تغييرات اندكي در مصاديق آن متناسب با وضعيت كشور،‌ اعمال شده است.</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a:solidFill>
                  <a:schemeClr val="bg1"/>
                </a:solidFill>
                <a:effectLst/>
                <a:cs typeface="B Zar" pitchFamily="2" charset="-78"/>
              </a:rPr>
              <a:t>Oriented basic </a:t>
            </a:r>
            <a:r>
              <a:rPr lang="en-US" sz="2000" dirty="0" smtClean="0">
                <a:solidFill>
                  <a:schemeClr val="bg1"/>
                </a:solidFill>
                <a:effectLst/>
                <a:cs typeface="B Zar" pitchFamily="2" charset="-78"/>
              </a:rPr>
              <a:t>research</a:t>
            </a:r>
            <a:br>
              <a:rPr lang="en-US" sz="2000" dirty="0" smtClean="0">
                <a:solidFill>
                  <a:schemeClr val="bg1"/>
                </a:solidFill>
                <a:effectLst/>
                <a:cs typeface="B Zar" pitchFamily="2" charset="-78"/>
              </a:rPr>
            </a:b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2699580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lvl="0" algn="r" rtl="1"/>
            <a:r>
              <a:rPr lang="fa-IR" sz="2000" b="1" dirty="0">
                <a:solidFill>
                  <a:schemeClr val="bg1"/>
                </a:solidFill>
                <a:effectLst/>
                <a:cs typeface="B Zar" pitchFamily="2" charset="-78"/>
              </a:rPr>
              <a:t>فعالیت­ </a:t>
            </a:r>
            <a:r>
              <a:rPr lang="en-US" sz="2000" b="1" dirty="0">
                <a:solidFill>
                  <a:schemeClr val="bg1"/>
                </a:solidFill>
                <a:effectLst/>
                <a:cs typeface="B Zar" pitchFamily="2" charset="-78"/>
              </a:rPr>
              <a:t>R&amp;D</a:t>
            </a:r>
            <a:r>
              <a:rPr lang="fa-IR" sz="2000" b="1" dirty="0">
                <a:solidFill>
                  <a:schemeClr val="bg1"/>
                </a:solidFill>
                <a:effectLst/>
                <a:cs typeface="B Zar" pitchFamily="2" charset="-78"/>
              </a:rPr>
              <a:t> دارای سه ویژگی اصلی زیر است</a:t>
            </a:r>
            <a:r>
              <a:rPr lang="fa-IR" sz="2000" dirty="0">
                <a:solidFill>
                  <a:schemeClr val="bg1"/>
                </a:solidFill>
                <a:effectLst/>
                <a:cs typeface="B Zar" pitchFamily="2" charset="-78"/>
              </a:rPr>
              <a:t>:</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الف- از نوع علمی و فنی باشد.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ب- دارای قابل ملاحظه­ای عنصر نوآوری بوده و در جهت حل مشکلات علمی و فنی یا پیشرفت علمی و فنی از طریق </a:t>
            </a:r>
            <a:r>
              <a:rPr lang="en-US" sz="2000" dirty="0">
                <a:solidFill>
                  <a:schemeClr val="bg1"/>
                </a:solidFill>
                <a:effectLst/>
                <a:cs typeface="B Zar" pitchFamily="2" charset="-78"/>
              </a:rPr>
              <a:t>R&amp;D</a:t>
            </a:r>
            <a:r>
              <a:rPr lang="fa-IR" sz="2000" dirty="0">
                <a:solidFill>
                  <a:schemeClr val="bg1"/>
                </a:solidFill>
                <a:effectLst/>
                <a:cs typeface="B Zar" pitchFamily="2" charset="-78"/>
              </a:rPr>
              <a:t>باشد (یعنی حل مساله‌اي كه براي فرد آشنا با دانش و فنون حوزه، قبلا آشكار نبوده است) و یا در جهت ایجاد دانش جدید یا استفاده از دانش برای طرح کاربردهای جدید است.</a:t>
            </a:r>
            <a:r>
              <a:rPr lang="fa-IR" sz="2000" baseline="30000" dirty="0">
                <a:solidFill>
                  <a:schemeClr val="bg1"/>
                </a:solidFill>
                <a:effectLst/>
                <a:cs typeface="B Zar" pitchFamily="2" charset="-78"/>
              </a:rPr>
              <a:t>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ج- در جهت کاربردهای (شامل محصولات، فرآیند تولید و خدمات) جدید یا بطور اساسی بهبود یافته (اگرچه در بلندمدت)، باشد</a:t>
            </a:r>
            <a:r>
              <a:rPr lang="fa-IR" sz="2000" dirty="0" smtClean="0">
                <a:solidFill>
                  <a:schemeClr val="bg1"/>
                </a:solidFill>
                <a:effectLst/>
                <a:cs typeface="B Zar" pitchFamily="2" charset="-78"/>
              </a:rPr>
              <a:t>.</a:t>
            </a: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در جدول زير، خلاصه‌‌اي از فعاليت‌هاي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در قالب چند دسته كلي، ارايه شده است؛ کارکنان شرکت که مشغول به انجام فعالیت­های </a:t>
            </a:r>
            <a:r>
              <a:rPr lang="en-US" sz="2000" dirty="0">
                <a:solidFill>
                  <a:schemeClr val="bg1"/>
                </a:solidFill>
                <a:effectLst/>
                <a:cs typeface="B Zar" pitchFamily="2" charset="-78"/>
              </a:rPr>
              <a:t>R&amp;D</a:t>
            </a:r>
            <a:r>
              <a:rPr lang="ar-SA" sz="2000" dirty="0">
                <a:solidFill>
                  <a:schemeClr val="bg1"/>
                </a:solidFill>
                <a:effectLst/>
                <a:cs typeface="B Zar" pitchFamily="2" charset="-78"/>
              </a:rPr>
              <a:t> مطابق با تعاریف فوق و</a:t>
            </a:r>
            <a:r>
              <a:rPr lang="fa-IR" sz="2000" dirty="0">
                <a:solidFill>
                  <a:schemeClr val="bg1"/>
                </a:solidFill>
                <a:effectLst/>
                <a:cs typeface="B Zar" pitchFamily="2" charset="-78"/>
              </a:rPr>
              <a:t> مشابه فعالیت­های جدول زیر هستند، بعنوان «کارکنان مستقیم </a:t>
            </a:r>
            <a:r>
              <a:rPr lang="en-US" sz="2000" dirty="0">
                <a:solidFill>
                  <a:schemeClr val="bg1"/>
                </a:solidFill>
                <a:effectLst/>
                <a:cs typeface="B Zar" pitchFamily="2" charset="-78"/>
              </a:rPr>
              <a:t>R&amp;D</a:t>
            </a:r>
            <a:r>
              <a:rPr lang="fa-IR" sz="2000" dirty="0">
                <a:solidFill>
                  <a:schemeClr val="bg1"/>
                </a:solidFill>
                <a:effectLst/>
                <a:cs typeface="B Zar" pitchFamily="2" charset="-78"/>
              </a:rPr>
              <a:t>» محسوب می­شوند.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a:solidFill>
                  <a:schemeClr val="bg1"/>
                </a:solidFill>
                <a:effectLst/>
                <a:cs typeface="B Zar" pitchFamily="2" charset="-78"/>
              </a:rPr>
              <a:t>Novelty</a:t>
            </a:r>
            <a:br>
              <a:rPr lang="en-US" sz="2000" dirty="0">
                <a:solidFill>
                  <a:schemeClr val="bg1"/>
                </a:solidFill>
                <a:effectLst/>
                <a:cs typeface="B Zar" pitchFamily="2" charset="-78"/>
              </a:rPr>
            </a:br>
            <a:r>
              <a:rPr lang="fa-IR" sz="2000" dirty="0">
                <a:solidFill>
                  <a:schemeClr val="bg1"/>
                </a:solidFill>
                <a:effectLst/>
                <a:cs typeface="B Zar" pitchFamily="2" charset="-78"/>
              </a:rPr>
              <a:t>فعالیت­های روتين علمی و فنی تحقيق و توسعه نيستند مگر اينكه در جهت پشتيباني از فعاليت­هاي تحقيق و توسعه باشند</a:t>
            </a:r>
            <a:r>
              <a:rPr lang="fa-IR" sz="2000" dirty="0" smtClean="0">
                <a:solidFill>
                  <a:schemeClr val="bg1"/>
                </a:solidFill>
                <a:effectLst/>
                <a:cs typeface="B Zar" pitchFamily="2" charset="-78"/>
              </a:rPr>
              <a:t>.</a:t>
            </a: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2699580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1600" dirty="0">
                <a:solidFill>
                  <a:schemeClr val="bg1"/>
                </a:solidFill>
                <a:effectLst/>
                <a:cs typeface="B Zar" pitchFamily="2" charset="-78"/>
              </a:rPr>
              <a:t>در موارد زیر، محصول شامل کالا و خدمات می‌باشد و فرآیند تولید نیز، شامل فرآیندهای تولید کالا و خدمات است</a:t>
            </a:r>
            <a:r>
              <a:rPr lang="fa-IR" sz="1600" dirty="0" smtClean="0">
                <a:solidFill>
                  <a:schemeClr val="bg1"/>
                </a:solidFill>
                <a:effectLst/>
                <a:cs typeface="B Zar" pitchFamily="2" charset="-78"/>
              </a:rPr>
              <a:t>.</a:t>
            </a:r>
            <a:br>
              <a:rPr lang="fa-IR" sz="1600" dirty="0" smtClean="0">
                <a:solidFill>
                  <a:schemeClr val="bg1"/>
                </a:solidFill>
                <a:effectLst/>
                <a:cs typeface="B Zar" pitchFamily="2" charset="-78"/>
              </a:rPr>
            </a:br>
            <a:r>
              <a:rPr lang="fa-IR" sz="1600" dirty="0" smtClean="0">
                <a:solidFill>
                  <a:schemeClr val="bg1"/>
                </a:solidFill>
                <a:effectLst/>
                <a:cs typeface="B Zar" pitchFamily="2" charset="-78"/>
              </a:rPr>
              <a:t>فعالیت های صنعتی:</a:t>
            </a:r>
            <a:r>
              <a:rPr lang="fa-IR" sz="1600" dirty="0">
                <a:solidFill>
                  <a:schemeClr val="bg1"/>
                </a:solidFill>
                <a:effectLst/>
                <a:cs typeface="B Zar" pitchFamily="2" charset="-78"/>
              </a:rPr>
              <a:t/>
            </a:r>
            <a:br>
              <a:rPr lang="fa-IR" sz="1600" dirty="0">
                <a:solidFill>
                  <a:schemeClr val="bg1"/>
                </a:solidFill>
                <a:effectLst/>
                <a:cs typeface="B Zar" pitchFamily="2" charset="-78"/>
              </a:rPr>
            </a:br>
            <a:r>
              <a:rPr lang="fa-IR" sz="1600" dirty="0">
                <a:solidFill>
                  <a:schemeClr val="bg1"/>
                </a:solidFill>
                <a:effectLst/>
                <a:cs typeface="B Zar" pitchFamily="2" charset="-78"/>
              </a:rPr>
              <a:t>در فعالیت</a:t>
            </a:r>
            <a:r>
              <a:rPr lang="en-US" sz="1600" dirty="0">
                <a:solidFill>
                  <a:schemeClr val="bg1"/>
                </a:solidFill>
                <a:effectLst/>
                <a:cs typeface="B Zar" pitchFamily="2" charset="-78"/>
              </a:rPr>
              <a:t>‌</a:t>
            </a:r>
            <a:r>
              <a:rPr lang="fa-IR" sz="1600" dirty="0">
                <a:solidFill>
                  <a:schemeClr val="bg1"/>
                </a:solidFill>
                <a:effectLst/>
                <a:cs typeface="B Zar" pitchFamily="2" charset="-78"/>
              </a:rPr>
              <a:t>های صنعتی اگر هدف، بهبود بیشتر محصول یا فرآیند تولید باشد، در این صورت اين فعاليت‌ها </a:t>
            </a:r>
            <a:r>
              <a:rPr lang="en-US" sz="1600" dirty="0">
                <a:solidFill>
                  <a:schemeClr val="bg1"/>
                </a:solidFill>
                <a:effectLst/>
                <a:cs typeface="B Zar" pitchFamily="2" charset="-78"/>
              </a:rPr>
              <a:t>R&amp;D </a:t>
            </a:r>
            <a:r>
              <a:rPr lang="fa-IR" sz="1600" dirty="0">
                <a:solidFill>
                  <a:schemeClr val="bg1"/>
                </a:solidFill>
                <a:effectLst/>
                <a:cs typeface="B Zar" pitchFamily="2" charset="-78"/>
              </a:rPr>
              <a:t>است؛ اما اگر محصول یا فرآیند تولید یا رهیافت، بطور اساسی تعیین شده است و هدف اصلی، توسعه بازار، انجام برنامه</a:t>
            </a:r>
            <a:r>
              <a:rPr lang="en-US" sz="1600" dirty="0">
                <a:solidFill>
                  <a:schemeClr val="bg1"/>
                </a:solidFill>
                <a:effectLst/>
                <a:cs typeface="B Zar" pitchFamily="2" charset="-78"/>
              </a:rPr>
              <a:t>‌</a:t>
            </a:r>
            <a:r>
              <a:rPr lang="fa-IR" sz="1600" dirty="0">
                <a:solidFill>
                  <a:schemeClr val="bg1"/>
                </a:solidFill>
                <a:effectLst/>
                <a:cs typeface="B Zar" pitchFamily="2" charset="-78"/>
              </a:rPr>
              <a:t>ریزی پیش تولید یا ایجاد یک سیستم تولید یا کنترل معمولي، که بدون مشکل کار کند، باشد اين فعاليت</a:t>
            </a:r>
            <a:r>
              <a:rPr lang="en-US" sz="1600" dirty="0">
                <a:solidFill>
                  <a:schemeClr val="bg1"/>
                </a:solidFill>
                <a:effectLst/>
                <a:cs typeface="B Zar" pitchFamily="2" charset="-78"/>
              </a:rPr>
              <a:t>‌</a:t>
            </a:r>
            <a:r>
              <a:rPr lang="fa-IR" sz="1600" dirty="0">
                <a:solidFill>
                  <a:schemeClr val="bg1"/>
                </a:solidFill>
                <a:effectLst/>
                <a:cs typeface="B Zar" pitchFamily="2" charset="-78"/>
              </a:rPr>
              <a:t>ها </a:t>
            </a:r>
            <a:r>
              <a:rPr lang="en-US" sz="1600" dirty="0">
                <a:solidFill>
                  <a:schemeClr val="bg1"/>
                </a:solidFill>
                <a:effectLst/>
                <a:cs typeface="B Zar" pitchFamily="2" charset="-78"/>
              </a:rPr>
              <a:t>R&amp;D </a:t>
            </a:r>
            <a:r>
              <a:rPr lang="fa-IR" sz="1600" dirty="0">
                <a:solidFill>
                  <a:schemeClr val="bg1"/>
                </a:solidFill>
                <a:effectLst/>
                <a:cs typeface="B Zar" pitchFamily="2" charset="-78"/>
              </a:rPr>
              <a:t>نیستند. با توجه به معیار اشاره شده، موارد زیر </a:t>
            </a:r>
            <a:r>
              <a:rPr lang="en-US" sz="1600" dirty="0">
                <a:solidFill>
                  <a:schemeClr val="bg1"/>
                </a:solidFill>
                <a:effectLst/>
                <a:cs typeface="B Zar" pitchFamily="2" charset="-78"/>
              </a:rPr>
              <a:t>R&amp;D </a:t>
            </a:r>
            <a:r>
              <a:rPr lang="fa-IR" sz="1600" dirty="0">
                <a:solidFill>
                  <a:schemeClr val="bg1"/>
                </a:solidFill>
                <a:effectLst/>
                <a:cs typeface="B Zar" pitchFamily="2" charset="-78"/>
              </a:rPr>
              <a:t>هستند:</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«نمونه</a:t>
            </a:r>
            <a:r>
              <a:rPr lang="en-US" sz="1600" dirty="0">
                <a:solidFill>
                  <a:schemeClr val="bg1"/>
                </a:solidFill>
                <a:effectLst/>
                <a:cs typeface="B Zar" pitchFamily="2" charset="-78"/>
              </a:rPr>
              <a:t>‌</a:t>
            </a:r>
            <a:r>
              <a:rPr lang="fa-IR" sz="1600" dirty="0">
                <a:solidFill>
                  <a:schemeClr val="bg1"/>
                </a:solidFill>
                <a:effectLst/>
                <a:cs typeface="B Zar" pitchFamily="2" charset="-78"/>
              </a:rPr>
              <a:t>های اولیه‌ای» که برای آزمایشات مختلف محصولات یا فرآیندهای تولید، ساخته می‌شوند.</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«کارخانه‌های آزمایشی» که به منظور کسب تجربه و گردآوری داده‌ها انجام می‌شوند. </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«تولید آزمایشی» در صورتی که مستلزم انجام طراحی و کار مهندسی بيشتري روي نمونه­هاي اوليه بوده و با هدف بهبود بيشتر محصول انجام شود.</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رفع اشکالي که نیاز به </a:t>
            </a:r>
            <a:r>
              <a:rPr lang="en-US" sz="1600" dirty="0">
                <a:solidFill>
                  <a:schemeClr val="bg1"/>
                </a:solidFill>
                <a:effectLst/>
                <a:cs typeface="B Zar" pitchFamily="2" charset="-78"/>
              </a:rPr>
              <a:t>R&amp;D </a:t>
            </a:r>
            <a:r>
              <a:rPr lang="fa-IR" sz="1600" dirty="0">
                <a:solidFill>
                  <a:schemeClr val="bg1"/>
                </a:solidFill>
                <a:effectLst/>
                <a:cs typeface="B Zar" pitchFamily="2" charset="-78"/>
              </a:rPr>
              <a:t>دارد، </a:t>
            </a:r>
            <a:r>
              <a:rPr lang="en-US" sz="1600" dirty="0">
                <a:solidFill>
                  <a:schemeClr val="bg1"/>
                </a:solidFill>
                <a:effectLst/>
                <a:cs typeface="B Zar" pitchFamily="2" charset="-78"/>
              </a:rPr>
              <a:t>R&amp;D </a:t>
            </a:r>
            <a:r>
              <a:rPr lang="fa-IR" sz="1600" dirty="0">
                <a:solidFill>
                  <a:schemeClr val="bg1"/>
                </a:solidFill>
                <a:effectLst/>
                <a:cs typeface="B Zar" pitchFamily="2" charset="-78"/>
              </a:rPr>
              <a:t>است. ولی رفع اشکال معمولی یا با روش‌های معمولی، </a:t>
            </a:r>
            <a:r>
              <a:rPr lang="en-US" sz="1600" dirty="0">
                <a:solidFill>
                  <a:schemeClr val="bg1"/>
                </a:solidFill>
                <a:effectLst/>
                <a:cs typeface="B Zar" pitchFamily="2" charset="-78"/>
              </a:rPr>
              <a:t>R&amp;D </a:t>
            </a:r>
            <a:r>
              <a:rPr lang="fa-IR" sz="1600" dirty="0">
                <a:solidFill>
                  <a:schemeClr val="bg1"/>
                </a:solidFill>
                <a:effectLst/>
                <a:cs typeface="B Zar" pitchFamily="2" charset="-78"/>
              </a:rPr>
              <a:t>نیست.</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a:t>
            </a:r>
            <a:r>
              <a:rPr lang="en-US" sz="1600" dirty="0">
                <a:solidFill>
                  <a:schemeClr val="bg1"/>
                </a:solidFill>
                <a:effectLst/>
                <a:cs typeface="B Zar" pitchFamily="2" charset="-78"/>
              </a:rPr>
              <a:t>R&amp;D </a:t>
            </a:r>
            <a:r>
              <a:rPr lang="fa-IR" sz="1600" dirty="0">
                <a:solidFill>
                  <a:schemeClr val="bg1"/>
                </a:solidFill>
                <a:effectLst/>
                <a:cs typeface="B Zar" pitchFamily="2" charset="-78"/>
              </a:rPr>
              <a:t>بازخورد»، كه برای رفع اشکالات فنی محصول یا فرآیند تولید جدید یا بطور اساسی بهبود یافته، انجام می‌شود.</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بخشی از هزینه‌های پروژه‌های با مقیاس بزرگ و کارخانه‌های آزمایشی پرهزینه که به دلیل ماهیت «نمونه‌ اولیه‌» بودن آنها، صرف شده است. </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«طراحی صنعتی و نقشه‌کشی» شامل نقشه‌ها و طرح‌هایی که با هدف تعریف رویه‌ها و مشخصات فنی و عملیاتی محصولات یا فرآیندهاي تولید جدید یا بطور اساسی بهبود یافته، انجام می‌شود.</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 تدوین استانداردهای فنی جدید یا اخذ و پياده‌سازي استانداردهای فنی محصولات یا فرآیندهای تولید جدید با بطور اساسی بهبود یافته، </a:t>
            </a:r>
            <a:r>
              <a:rPr lang="en-US" sz="1600" dirty="0">
                <a:solidFill>
                  <a:schemeClr val="bg1"/>
                </a:solidFill>
                <a:effectLst/>
                <a:cs typeface="B Zar" pitchFamily="2" charset="-78"/>
              </a:rPr>
              <a:t> R&amp;D</a:t>
            </a:r>
            <a:r>
              <a:rPr lang="fa-IR" sz="1600" dirty="0">
                <a:solidFill>
                  <a:schemeClr val="bg1"/>
                </a:solidFill>
                <a:effectLst/>
                <a:cs typeface="B Zar" pitchFamily="2" charset="-78"/>
              </a:rPr>
              <a:t>است.</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fa-IR" sz="1600" dirty="0">
                <a:solidFill>
                  <a:schemeClr val="bg1"/>
                </a:solidFill>
                <a:effectLst/>
                <a:cs typeface="B Zar" pitchFamily="2" charset="-78"/>
              </a:rPr>
              <a:t>«آزمایش‌های بالینی» که پیش از اخذ مجوز تولید بر روی دارو، واکسن یا درمان</a:t>
            </a:r>
            <a:r>
              <a:rPr lang="en-US" sz="1600" dirty="0">
                <a:solidFill>
                  <a:schemeClr val="bg1"/>
                </a:solidFill>
                <a:effectLst/>
                <a:cs typeface="B Zar" pitchFamily="2" charset="-78"/>
              </a:rPr>
              <a:t>‌</a:t>
            </a:r>
            <a:r>
              <a:rPr lang="fa-IR" sz="1600" dirty="0">
                <a:solidFill>
                  <a:schemeClr val="bg1"/>
                </a:solidFill>
                <a:effectLst/>
                <a:cs typeface="B Zar" pitchFamily="2" charset="-78"/>
              </a:rPr>
              <a:t>های جدید یا بطور اساسی بهبود یافته انجام می</a:t>
            </a:r>
            <a:r>
              <a:rPr lang="en-US" sz="1600" dirty="0">
                <a:solidFill>
                  <a:schemeClr val="bg1"/>
                </a:solidFill>
                <a:effectLst/>
                <a:cs typeface="B Zar" pitchFamily="2" charset="-78"/>
              </a:rPr>
              <a:t>‌</a:t>
            </a:r>
            <a:r>
              <a:rPr lang="fa-IR" sz="1600" dirty="0">
                <a:solidFill>
                  <a:schemeClr val="bg1"/>
                </a:solidFill>
                <a:effectLst/>
                <a:cs typeface="B Zar" pitchFamily="2" charset="-78"/>
              </a:rPr>
              <a:t>شود، </a:t>
            </a:r>
            <a:r>
              <a:rPr lang="en-US" sz="1600" dirty="0">
                <a:solidFill>
                  <a:schemeClr val="bg1"/>
                </a:solidFill>
                <a:effectLst/>
                <a:cs typeface="B Zar" pitchFamily="2" charset="-78"/>
              </a:rPr>
              <a:t>R&amp;D </a:t>
            </a:r>
            <a:r>
              <a:rPr lang="fa-IR" sz="1600" dirty="0">
                <a:solidFill>
                  <a:schemeClr val="bg1"/>
                </a:solidFill>
                <a:effectLst/>
                <a:cs typeface="B Zar" pitchFamily="2" charset="-78"/>
              </a:rPr>
              <a:t>محسوب می</a:t>
            </a:r>
            <a:r>
              <a:rPr lang="en-US" sz="1600" dirty="0">
                <a:solidFill>
                  <a:schemeClr val="bg1"/>
                </a:solidFill>
                <a:effectLst/>
                <a:cs typeface="B Zar" pitchFamily="2" charset="-78"/>
              </a:rPr>
              <a:t>‌</a:t>
            </a:r>
            <a:r>
              <a:rPr lang="fa-IR" sz="1600" dirty="0">
                <a:solidFill>
                  <a:schemeClr val="bg1"/>
                </a:solidFill>
                <a:effectLst/>
                <a:cs typeface="B Zar" pitchFamily="2" charset="-78"/>
              </a:rPr>
              <a:t>شود</a:t>
            </a:r>
            <a:r>
              <a:rPr lang="en-US" sz="1600" dirty="0">
                <a:solidFill>
                  <a:schemeClr val="bg1"/>
                </a:solidFill>
                <a:effectLst/>
                <a:cs typeface="B Zar" pitchFamily="2" charset="-78"/>
              </a:rPr>
              <a:t> Prototypes</a:t>
            </a:r>
            <a:br>
              <a:rPr lang="en-US" sz="1600" dirty="0">
                <a:solidFill>
                  <a:schemeClr val="bg1"/>
                </a:solidFill>
                <a:effectLst/>
                <a:cs typeface="B Zar" pitchFamily="2" charset="-78"/>
              </a:rPr>
            </a:br>
            <a:r>
              <a:rPr lang="en-US" sz="1600" dirty="0">
                <a:solidFill>
                  <a:schemeClr val="bg1"/>
                </a:solidFill>
                <a:effectLst/>
                <a:cs typeface="B Zar" pitchFamily="2" charset="-78"/>
              </a:rPr>
              <a:t>Pilot plants</a:t>
            </a:r>
            <a:br>
              <a:rPr lang="en-US" sz="1600" dirty="0">
                <a:solidFill>
                  <a:schemeClr val="bg1"/>
                </a:solidFill>
                <a:effectLst/>
                <a:cs typeface="B Zar" pitchFamily="2" charset="-78"/>
              </a:rPr>
            </a:br>
            <a:r>
              <a:rPr lang="en-US" sz="1600" dirty="0">
                <a:solidFill>
                  <a:schemeClr val="bg1"/>
                </a:solidFill>
                <a:effectLst/>
                <a:cs typeface="B Zar" pitchFamily="2" charset="-78"/>
              </a:rPr>
              <a:t>Production Trial</a:t>
            </a:r>
            <a:br>
              <a:rPr lang="en-US" sz="1600" dirty="0">
                <a:solidFill>
                  <a:schemeClr val="bg1"/>
                </a:solidFill>
                <a:effectLst/>
                <a:cs typeface="B Zar" pitchFamily="2" charset="-78"/>
              </a:rPr>
            </a:br>
            <a:r>
              <a:rPr lang="en-US" sz="1600" dirty="0">
                <a:solidFill>
                  <a:schemeClr val="bg1"/>
                </a:solidFill>
                <a:effectLst/>
                <a:cs typeface="B Zar" pitchFamily="2" charset="-78"/>
              </a:rPr>
              <a:t>Prototypes</a:t>
            </a:r>
            <a:br>
              <a:rPr lang="en-US" sz="1600" dirty="0">
                <a:solidFill>
                  <a:schemeClr val="bg1"/>
                </a:solidFill>
                <a:effectLst/>
                <a:cs typeface="B Zar" pitchFamily="2" charset="-78"/>
              </a:rPr>
            </a:br>
            <a:r>
              <a:rPr lang="en-US" sz="1600" dirty="0">
                <a:solidFill>
                  <a:schemeClr val="bg1"/>
                </a:solidFill>
                <a:effectLst/>
                <a:cs typeface="B Zar" pitchFamily="2" charset="-78"/>
              </a:rPr>
              <a:t>Feedback R&amp;D</a:t>
            </a:r>
            <a:br>
              <a:rPr lang="en-US" sz="1600" dirty="0">
                <a:solidFill>
                  <a:schemeClr val="bg1"/>
                </a:solidFill>
                <a:effectLst/>
                <a:cs typeface="B Zar" pitchFamily="2" charset="-78"/>
              </a:rPr>
            </a:br>
            <a:r>
              <a:rPr lang="en-US" sz="1600" dirty="0">
                <a:solidFill>
                  <a:schemeClr val="bg1"/>
                </a:solidFill>
                <a:effectLst/>
                <a:cs typeface="B Zar" pitchFamily="2" charset="-78"/>
              </a:rPr>
              <a:t>Prototypes</a:t>
            </a:r>
            <a:br>
              <a:rPr lang="en-US" sz="1600" dirty="0">
                <a:solidFill>
                  <a:schemeClr val="bg1"/>
                </a:solidFill>
                <a:effectLst/>
                <a:cs typeface="B Zar" pitchFamily="2" charset="-78"/>
              </a:rPr>
            </a:br>
            <a:r>
              <a:rPr lang="en-US" sz="1600" dirty="0">
                <a:solidFill>
                  <a:schemeClr val="bg1"/>
                </a:solidFill>
                <a:effectLst/>
                <a:cs typeface="B Zar" pitchFamily="2" charset="-78"/>
              </a:rPr>
              <a:t>Industrial design &amp; </a:t>
            </a:r>
            <a:r>
              <a:rPr lang="en-US" sz="1600" dirty="0" smtClean="0">
                <a:solidFill>
                  <a:schemeClr val="bg1"/>
                </a:solidFill>
                <a:effectLst/>
                <a:cs typeface="B Zar" pitchFamily="2" charset="-78"/>
              </a:rPr>
              <a:t>drawing</a:t>
            </a:r>
            <a:r>
              <a:rPr lang="en-US" sz="1600" dirty="0">
                <a:solidFill>
                  <a:schemeClr val="bg1"/>
                </a:solidFill>
                <a:effectLst/>
                <a:cs typeface="B Zar" pitchFamily="2" charset="-78"/>
              </a:rPr>
              <a:t/>
            </a:r>
            <a:br>
              <a:rPr lang="en-US" sz="1600" dirty="0">
                <a:solidFill>
                  <a:schemeClr val="bg1"/>
                </a:solidFill>
                <a:effectLst/>
                <a:cs typeface="B Zar" pitchFamily="2" charset="-78"/>
              </a:rPr>
            </a:br>
            <a:r>
              <a:rPr lang="en-US" sz="1600" dirty="0">
                <a:solidFill>
                  <a:schemeClr val="bg1"/>
                </a:solidFill>
                <a:effectLst/>
                <a:cs typeface="B Zar" pitchFamily="2" charset="-78"/>
              </a:rPr>
              <a:t/>
            </a:r>
            <a:br>
              <a:rPr lang="en-US" sz="1600" dirty="0">
                <a:solidFill>
                  <a:schemeClr val="bg1"/>
                </a:solidFill>
                <a:effectLst/>
                <a:cs typeface="B Zar" pitchFamily="2" charset="-78"/>
              </a:rPr>
            </a:br>
            <a:endParaRPr lang="en-US" sz="16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lvl="0" algn="r" rtl="1"/>
            <a:r>
              <a:rPr lang="fa-IR" sz="2000" dirty="0">
                <a:solidFill>
                  <a:schemeClr val="bg1"/>
                </a:solidFill>
                <a:effectLst/>
                <a:cs typeface="B Zar" pitchFamily="2" charset="-78"/>
              </a:rPr>
              <a:t>انجام مهندسی معکوس در چهارچوب پروژه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برای توسعه یک محصول جدید یا بطور اساسی بهبود یافته،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است.</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تذکر: تولید و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فنی مرتبط با آن که شامل پیش تولید، تولید صنعتی، توزیع کالا و خدمات فنی وابسته و بازاریابی و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هایی که در این ارتباط با استفاده از علوم اجتماعی (مانند تحقیق در مورد بازار) انجام مي</a:t>
            </a:r>
            <a:r>
              <a:rPr lang="en-US" sz="2000" dirty="0">
                <a:solidFill>
                  <a:schemeClr val="bg1"/>
                </a:solidFill>
                <a:effectLst/>
                <a:cs typeface="B Zar" pitchFamily="2" charset="-78"/>
              </a:rPr>
              <a:t>‌</a:t>
            </a:r>
            <a:r>
              <a:rPr lang="fa-IR" sz="2000" dirty="0">
                <a:solidFill>
                  <a:schemeClr val="bg1"/>
                </a:solidFill>
                <a:effectLst/>
                <a:cs typeface="B Zar" pitchFamily="2" charset="-78"/>
              </a:rPr>
              <a:t>شود، همچنین رفع اشکالات تجهیزات و فرآیندهای تولید،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نیست</a:t>
            </a:r>
            <a:r>
              <a:rPr lang="fa-IR" sz="2000" dirty="0" smtClean="0">
                <a:solidFill>
                  <a:schemeClr val="bg1"/>
                </a:solidFill>
                <a:effectLst/>
                <a:cs typeface="B Zar" pitchFamily="2" charset="-78"/>
              </a:rPr>
              <a:t>.</a:t>
            </a:r>
            <a:br>
              <a:rPr lang="fa-IR" sz="2000" dirty="0" smtClean="0">
                <a:solidFill>
                  <a:schemeClr val="bg1"/>
                </a:solidFill>
                <a:effectLst/>
                <a:cs typeface="B Zar" pitchFamily="2" charset="-78"/>
              </a:rPr>
            </a:b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fa-IR" sz="2000" dirty="0" smtClean="0">
                <a:solidFill>
                  <a:schemeClr val="bg1"/>
                </a:solidFill>
                <a:effectLst/>
                <a:cs typeface="B Zar" pitchFamily="2" charset="-78"/>
              </a:rPr>
              <a:t>توسعه نرم افزار:</a:t>
            </a:r>
            <a:br>
              <a:rPr lang="fa-IR" sz="2000" dirty="0" smtClean="0">
                <a:solidFill>
                  <a:schemeClr val="bg1"/>
                </a:solidFill>
                <a:effectLst/>
                <a:cs typeface="B Zar" pitchFamily="2" charset="-78"/>
              </a:rPr>
            </a:br>
            <a:r>
              <a:rPr lang="fa-IR" sz="2000" dirty="0">
                <a:solidFill>
                  <a:schemeClr val="bg1"/>
                </a:solidFill>
                <a:effectLst/>
                <a:cs typeface="B Zar" pitchFamily="2" charset="-78"/>
              </a:rPr>
              <a:t>فعالیت توسعه نرم</a:t>
            </a:r>
            <a:r>
              <a:rPr lang="en-US" sz="2000" dirty="0">
                <a:solidFill>
                  <a:schemeClr val="bg1"/>
                </a:solidFill>
                <a:effectLst/>
                <a:cs typeface="B Zar" pitchFamily="2" charset="-78"/>
              </a:rPr>
              <a:t>‌</a:t>
            </a:r>
            <a:r>
              <a:rPr lang="fa-IR" sz="2000" dirty="0">
                <a:solidFill>
                  <a:schemeClr val="bg1"/>
                </a:solidFill>
                <a:effectLst/>
                <a:cs typeface="B Zar" pitchFamily="2" charset="-78"/>
              </a:rPr>
              <a:t>افزاری بعنوان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محسوب می</a:t>
            </a:r>
            <a:r>
              <a:rPr lang="en-US" sz="2000" dirty="0">
                <a:solidFill>
                  <a:schemeClr val="bg1"/>
                </a:solidFill>
                <a:effectLst/>
                <a:cs typeface="B Zar" pitchFamily="2" charset="-78"/>
              </a:rPr>
              <a:t>‌</a:t>
            </a:r>
            <a:r>
              <a:rPr lang="fa-IR" sz="2000" dirty="0">
                <a:solidFill>
                  <a:schemeClr val="bg1"/>
                </a:solidFill>
                <a:effectLst/>
                <a:cs typeface="B Zar" pitchFamily="2" charset="-78"/>
              </a:rPr>
              <a:t>شود که هدف پروژه و اتمام آن، مستلزم یک پیشرفت و رفع ابهام علمی و یا فناورانه، بصورتی نظام</a:t>
            </a:r>
            <a:r>
              <a:rPr lang="en-US" sz="2000" dirty="0">
                <a:solidFill>
                  <a:schemeClr val="bg1"/>
                </a:solidFill>
                <a:effectLst/>
                <a:cs typeface="B Zar" pitchFamily="2" charset="-78"/>
              </a:rPr>
              <a:t>‌</a:t>
            </a:r>
            <a:r>
              <a:rPr lang="fa-IR" sz="2000" dirty="0">
                <a:solidFill>
                  <a:schemeClr val="bg1"/>
                </a:solidFill>
                <a:effectLst/>
                <a:cs typeface="B Zar" pitchFamily="2" charset="-78"/>
              </a:rPr>
              <a:t>مند بوده و در راستای تولید یک محصول یا فرآیند تولید جدید یا بطور اساسی بهبود یافته، باشد.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های عادی و روتین نرم</a:t>
            </a:r>
            <a:r>
              <a:rPr lang="en-US" sz="2000" dirty="0">
                <a:solidFill>
                  <a:schemeClr val="bg1"/>
                </a:solidFill>
                <a:effectLst/>
                <a:cs typeface="B Zar" pitchFamily="2" charset="-78"/>
              </a:rPr>
              <a:t>‌</a:t>
            </a:r>
            <a:r>
              <a:rPr lang="fa-IR" sz="2000" dirty="0">
                <a:solidFill>
                  <a:schemeClr val="bg1"/>
                </a:solidFill>
                <a:effectLst/>
                <a:cs typeface="B Zar" pitchFamily="2" charset="-78"/>
              </a:rPr>
              <a:t>افزاری (مانند تطبیق نرم</a:t>
            </a:r>
            <a:r>
              <a:rPr lang="en-US" sz="2000" dirty="0">
                <a:solidFill>
                  <a:schemeClr val="bg1"/>
                </a:solidFill>
                <a:effectLst/>
                <a:cs typeface="B Zar" pitchFamily="2" charset="-78"/>
              </a:rPr>
              <a:t>‌</a:t>
            </a:r>
            <a:r>
              <a:rPr lang="fa-IR" sz="2000" dirty="0">
                <a:solidFill>
                  <a:schemeClr val="bg1"/>
                </a:solidFill>
                <a:effectLst/>
                <a:cs typeface="B Zar" pitchFamily="2" charset="-78"/>
              </a:rPr>
              <a:t>افزارهای موجود، ایجاد نرم</a:t>
            </a:r>
            <a:r>
              <a:rPr lang="en-US" sz="2000" dirty="0">
                <a:solidFill>
                  <a:schemeClr val="bg1"/>
                </a:solidFill>
                <a:effectLst/>
                <a:cs typeface="B Zar" pitchFamily="2" charset="-78"/>
              </a:rPr>
              <a:t>‌</a:t>
            </a:r>
            <a:r>
              <a:rPr lang="fa-IR" sz="2000" dirty="0">
                <a:solidFill>
                  <a:schemeClr val="bg1"/>
                </a:solidFill>
                <a:effectLst/>
                <a:cs typeface="B Zar" pitchFamily="2" charset="-78"/>
              </a:rPr>
              <a:t>افزارهای کاربردی با استفاده از روشهای فعلي، پشتیبانی از سیستم</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موجود، عیب</a:t>
            </a:r>
            <a:r>
              <a:rPr lang="en-US" sz="2000" dirty="0">
                <a:solidFill>
                  <a:schemeClr val="bg1"/>
                </a:solidFill>
                <a:effectLst/>
                <a:cs typeface="B Zar" pitchFamily="2" charset="-78"/>
              </a:rPr>
              <a:t>‌</a:t>
            </a:r>
            <a:r>
              <a:rPr lang="fa-IR" sz="2000" dirty="0">
                <a:solidFill>
                  <a:schemeClr val="bg1"/>
                </a:solidFill>
                <a:effectLst/>
                <a:cs typeface="B Zar" pitchFamily="2" charset="-78"/>
              </a:rPr>
              <a:t>یابی سیستم</a:t>
            </a:r>
            <a:r>
              <a:rPr lang="en-US" sz="2000" dirty="0">
                <a:solidFill>
                  <a:schemeClr val="bg1"/>
                </a:solidFill>
                <a:effectLst/>
                <a:cs typeface="B Zar" pitchFamily="2" charset="-78"/>
              </a:rPr>
              <a:t>‌</a:t>
            </a:r>
            <a:r>
              <a:rPr lang="fa-IR" sz="2000" dirty="0">
                <a:solidFill>
                  <a:schemeClr val="bg1"/>
                </a:solidFill>
                <a:effectLst/>
                <a:cs typeface="B Zar" pitchFamily="2" charset="-78"/>
              </a:rPr>
              <a:t>ها و ترجمه زبان</a:t>
            </a:r>
            <a:r>
              <a:rPr lang="en-US" sz="2000" dirty="0">
                <a:solidFill>
                  <a:schemeClr val="bg1"/>
                </a:solidFill>
                <a:effectLst/>
                <a:cs typeface="B Zar" pitchFamily="2" charset="-78"/>
              </a:rPr>
              <a:t>‌</a:t>
            </a:r>
            <a:r>
              <a:rPr lang="fa-IR" sz="2000" dirty="0">
                <a:solidFill>
                  <a:schemeClr val="bg1"/>
                </a:solidFill>
                <a:effectLst/>
                <a:cs typeface="B Zar" pitchFamily="2" charset="-78"/>
              </a:rPr>
              <a:t>های کامپیوتر)،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نیستند</a:t>
            </a:r>
            <a:r>
              <a:rPr lang="fa-IR" sz="2000" dirty="0" smtClean="0">
                <a:solidFill>
                  <a:schemeClr val="bg1"/>
                </a:solidFill>
                <a:effectLst/>
                <a:cs typeface="B Zar" pitchFamily="2" charset="-78"/>
              </a:rPr>
              <a:t>.</a:t>
            </a:r>
            <a:br>
              <a:rPr lang="fa-IR" sz="2000" dirty="0" smtClean="0">
                <a:solidFill>
                  <a:schemeClr val="bg1"/>
                </a:solidFill>
                <a:effectLst/>
                <a:cs typeface="B Zar" pitchFamily="2" charset="-78"/>
              </a:rPr>
            </a:b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fa-IR" sz="2000" dirty="0" smtClean="0">
                <a:solidFill>
                  <a:schemeClr val="bg1"/>
                </a:solidFill>
                <a:effectLst/>
                <a:cs typeface="B Zar" pitchFamily="2" charset="-78"/>
              </a:rPr>
              <a:t>خدمات :</a:t>
            </a:r>
            <a:br>
              <a:rPr lang="fa-IR" sz="2000" dirty="0" smtClean="0">
                <a:solidFill>
                  <a:schemeClr val="bg1"/>
                </a:solidFill>
                <a:effectLst/>
                <a:cs typeface="B Zar" pitchFamily="2" charset="-78"/>
              </a:rPr>
            </a:b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fa-IR" sz="2000" dirty="0">
                <a:solidFill>
                  <a:schemeClr val="bg1"/>
                </a:solidFill>
                <a:effectLst/>
                <a:cs typeface="B Zar" pitchFamily="2" charset="-78"/>
              </a:rPr>
              <a:t>در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های خدماتی، پروژه</a:t>
            </a:r>
            <a:r>
              <a:rPr lang="en-US" sz="2000" dirty="0">
                <a:solidFill>
                  <a:schemeClr val="bg1"/>
                </a:solidFill>
                <a:effectLst/>
                <a:cs typeface="B Zar" pitchFamily="2" charset="-78"/>
              </a:rPr>
              <a:t>‌</a:t>
            </a:r>
            <a:r>
              <a:rPr lang="fa-IR" sz="2000" dirty="0">
                <a:solidFill>
                  <a:schemeClr val="bg1"/>
                </a:solidFill>
                <a:effectLst/>
                <a:cs typeface="B Zar" pitchFamily="2" charset="-78"/>
              </a:rPr>
              <a:t>ای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است که منجر به تولید دانش جدید شده و یا با استفاده از دانش (موجود) کابردهای جدیدی را ابداع کند و مهمترین عامل برای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بودن این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 وجود عنصر تازگی در آنهاست.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خدماتي هم می</a:t>
            </a:r>
            <a:r>
              <a:rPr lang="en-US" sz="2000" dirty="0">
                <a:solidFill>
                  <a:schemeClr val="bg1"/>
                </a:solidFill>
                <a:effectLst/>
                <a:cs typeface="B Zar" pitchFamily="2" charset="-78"/>
              </a:rPr>
              <a:t>‌</a:t>
            </a:r>
            <a:r>
              <a:rPr lang="fa-IR" sz="2000" dirty="0">
                <a:solidFill>
                  <a:schemeClr val="bg1"/>
                </a:solidFill>
                <a:effectLst/>
                <a:cs typeface="B Zar" pitchFamily="2" charset="-78"/>
              </a:rPr>
              <a:t>تواند در حوزه</a:t>
            </a:r>
            <a:r>
              <a:rPr lang="en-US" sz="2000" dirty="0">
                <a:solidFill>
                  <a:schemeClr val="bg1"/>
                </a:solidFill>
                <a:effectLst/>
                <a:cs typeface="B Zar" pitchFamily="2" charset="-78"/>
              </a:rPr>
              <a:t>‌ </a:t>
            </a:r>
            <a:r>
              <a:rPr lang="fa-IR" sz="2000" dirty="0">
                <a:solidFill>
                  <a:schemeClr val="bg1"/>
                </a:solidFill>
                <a:effectLst/>
                <a:cs typeface="B Zar" pitchFamily="2" charset="-78"/>
              </a:rPr>
              <a:t>فني و هم در حوزه علوم اجتماعی و انسانی، باشد. </a:t>
            </a: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smtClean="0">
                <a:solidFill>
                  <a:schemeClr val="bg1"/>
                </a:solidFill>
                <a:effectLst/>
                <a:cs typeface="B Zar" pitchFamily="2" charset="-78"/>
              </a:rPr>
              <a:t>4- فعالیت</a:t>
            </a:r>
            <a:r>
              <a:rPr lang="en-US" sz="2000" b="1" dirty="0" smtClean="0">
                <a:solidFill>
                  <a:schemeClr val="bg1"/>
                </a:solidFill>
                <a:effectLst/>
                <a:cs typeface="B Zar" pitchFamily="2" charset="-78"/>
              </a:rPr>
              <a:t>‌</a:t>
            </a:r>
            <a:r>
              <a:rPr lang="fa-IR" sz="2000" b="1" dirty="0" smtClean="0">
                <a:solidFill>
                  <a:schemeClr val="bg1"/>
                </a:solidFill>
                <a:effectLst/>
                <a:cs typeface="B Zar" pitchFamily="2" charset="-78"/>
              </a:rPr>
              <a:t>های علمی و فنی مرتبط با </a:t>
            </a:r>
            <a:r>
              <a:rPr lang="en-US" sz="2000" b="1" dirty="0" smtClean="0">
                <a:solidFill>
                  <a:schemeClr val="bg1"/>
                </a:solidFill>
                <a:effectLst/>
                <a:cs typeface="B Zar" pitchFamily="2" charset="-78"/>
              </a:rPr>
              <a:t>R&amp;D</a:t>
            </a: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dirty="0">
                <a:solidFill>
                  <a:schemeClr val="bg1"/>
                </a:solidFill>
                <a:effectLst/>
                <a:cs typeface="B Zar" pitchFamily="2" charset="-78"/>
              </a:rPr>
              <a:t>در صورتي فعاليت</a:t>
            </a:r>
            <a:r>
              <a:rPr lang="en-US" sz="2000" dirty="0">
                <a:solidFill>
                  <a:schemeClr val="bg1"/>
                </a:solidFill>
                <a:effectLst/>
                <a:cs typeface="B Zar" pitchFamily="2" charset="-78"/>
              </a:rPr>
              <a:t>‌</a:t>
            </a:r>
            <a:r>
              <a:rPr lang="fa-IR" sz="2000" dirty="0">
                <a:solidFill>
                  <a:schemeClr val="bg1"/>
                </a:solidFill>
                <a:effectLst/>
                <a:cs typeface="B Zar" pitchFamily="2" charset="-78"/>
              </a:rPr>
              <a:t>هاي علمی و فنی مرتبط با </a:t>
            </a:r>
            <a:r>
              <a:rPr lang="en-US" sz="2000" dirty="0">
                <a:solidFill>
                  <a:schemeClr val="bg1"/>
                </a:solidFill>
                <a:effectLst/>
                <a:cs typeface="B Zar" pitchFamily="2" charset="-78"/>
              </a:rPr>
              <a:t>R&amp;D</a:t>
            </a:r>
            <a:r>
              <a:rPr lang="fa-IR" sz="2000" dirty="0">
                <a:solidFill>
                  <a:schemeClr val="bg1"/>
                </a:solidFill>
                <a:effectLst/>
                <a:cs typeface="B Zar" pitchFamily="2" charset="-78"/>
              </a:rPr>
              <a:t>، مانند آزمودن و ‌كنترل كيفيت،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محسوب مي</a:t>
            </a:r>
            <a:r>
              <a:rPr lang="en-US" sz="2000" dirty="0">
                <a:solidFill>
                  <a:schemeClr val="bg1"/>
                </a:solidFill>
                <a:effectLst/>
                <a:cs typeface="B Zar" pitchFamily="2" charset="-78"/>
              </a:rPr>
              <a:t>‌</a:t>
            </a:r>
            <a:r>
              <a:rPr lang="fa-IR" sz="2000" dirty="0">
                <a:solidFill>
                  <a:schemeClr val="bg1"/>
                </a:solidFill>
                <a:effectLst/>
                <a:cs typeface="B Zar" pitchFamily="2" charset="-78"/>
              </a:rPr>
              <a:t>شود كه در راستا و در خدمت فعاليت</a:t>
            </a:r>
            <a:r>
              <a:rPr lang="en-US" sz="2000" dirty="0">
                <a:solidFill>
                  <a:schemeClr val="bg1"/>
                </a:solidFill>
                <a:effectLst/>
                <a:cs typeface="B Zar" pitchFamily="2" charset="-78"/>
              </a:rPr>
              <a:t>‌</a:t>
            </a:r>
            <a:r>
              <a:rPr lang="fa-IR" sz="2000" dirty="0">
                <a:solidFill>
                  <a:schemeClr val="bg1"/>
                </a:solidFill>
                <a:effectLst/>
                <a:cs typeface="B Zar" pitchFamily="2" charset="-78"/>
              </a:rPr>
              <a:t>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انجام شود. اما اگر اين فعاليت</a:t>
            </a:r>
            <a:r>
              <a:rPr lang="en-US" sz="2000" dirty="0">
                <a:solidFill>
                  <a:schemeClr val="bg1"/>
                </a:solidFill>
                <a:effectLst/>
                <a:cs typeface="B Zar" pitchFamily="2" charset="-78"/>
              </a:rPr>
              <a:t>‌</a:t>
            </a:r>
            <a:r>
              <a:rPr lang="fa-IR" sz="2000" dirty="0">
                <a:solidFill>
                  <a:schemeClr val="bg1"/>
                </a:solidFill>
                <a:effectLst/>
                <a:cs typeface="B Zar" pitchFamily="2" charset="-78"/>
              </a:rPr>
              <a:t>ها اساسا براي اهدافي متفاوت با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برنامه ريزي شده باشند،</a:t>
            </a:r>
            <a:r>
              <a:rPr lang="en-US" sz="2000" dirty="0">
                <a:solidFill>
                  <a:schemeClr val="bg1"/>
                </a:solidFill>
                <a:effectLst/>
                <a:cs typeface="B Zar" pitchFamily="2" charset="-78"/>
              </a:rPr>
              <a:t>‌ R&amp;D </a:t>
            </a:r>
            <a:r>
              <a:rPr lang="fa-IR" sz="2000" dirty="0">
                <a:solidFill>
                  <a:schemeClr val="bg1"/>
                </a:solidFill>
                <a:effectLst/>
                <a:cs typeface="B Zar" pitchFamily="2" charset="-78"/>
              </a:rPr>
              <a:t>محسوب نمي</a:t>
            </a:r>
            <a:r>
              <a:rPr lang="en-US" sz="2000" dirty="0">
                <a:solidFill>
                  <a:schemeClr val="bg1"/>
                </a:solidFill>
                <a:effectLst/>
                <a:cs typeface="B Zar" pitchFamily="2" charset="-78"/>
              </a:rPr>
              <a:t>‌</a:t>
            </a:r>
            <a:r>
              <a:rPr lang="fa-IR" sz="2000" dirty="0">
                <a:solidFill>
                  <a:schemeClr val="bg1"/>
                </a:solidFill>
                <a:effectLst/>
                <a:cs typeface="B Zar" pitchFamily="2" charset="-78"/>
              </a:rPr>
              <a:t>شوند.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مواردي مانند تست و استانداردسازي، بررسی</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مربوط به سیاست</a:t>
            </a:r>
            <a:r>
              <a:rPr lang="en-US" sz="2000" dirty="0">
                <a:solidFill>
                  <a:schemeClr val="bg1"/>
                </a:solidFill>
                <a:effectLst/>
                <a:cs typeface="B Zar" pitchFamily="2" charset="-78"/>
              </a:rPr>
              <a:t>‌</a:t>
            </a:r>
            <a:r>
              <a:rPr lang="fa-IR" sz="2000" dirty="0">
                <a:solidFill>
                  <a:schemeClr val="bg1"/>
                </a:solidFill>
                <a:effectLst/>
                <a:cs typeface="B Zar" pitchFamily="2" charset="-78"/>
              </a:rPr>
              <a:t>گذاری (مانند تحلیل</a:t>
            </a:r>
            <a:r>
              <a:rPr lang="en-US" sz="2000" dirty="0">
                <a:solidFill>
                  <a:schemeClr val="bg1"/>
                </a:solidFill>
                <a:effectLst/>
                <a:cs typeface="B Zar" pitchFamily="2" charset="-78"/>
              </a:rPr>
              <a:t>‌ </a:t>
            </a:r>
            <a:r>
              <a:rPr lang="fa-IR" sz="2000" dirty="0">
                <a:solidFill>
                  <a:schemeClr val="bg1"/>
                </a:solidFill>
                <a:effectLst/>
                <a:cs typeface="B Zar" pitchFamily="2" charset="-78"/>
              </a:rPr>
              <a:t>برنامه</a:t>
            </a:r>
            <a:r>
              <a:rPr lang="en-US" sz="2000" dirty="0">
                <a:solidFill>
                  <a:schemeClr val="bg1"/>
                </a:solidFill>
                <a:effectLst/>
                <a:cs typeface="B Zar" pitchFamily="2" charset="-78"/>
              </a:rPr>
              <a:t>‌</a:t>
            </a:r>
            <a:r>
              <a:rPr lang="fa-IR" sz="2000" dirty="0">
                <a:solidFill>
                  <a:schemeClr val="bg1"/>
                </a:solidFill>
                <a:effectLst/>
                <a:cs typeface="B Zar" pitchFamily="2" charset="-78"/>
              </a:rPr>
              <a:t>ها و سیاست</a:t>
            </a:r>
            <a:r>
              <a:rPr lang="en-US" sz="2000" dirty="0">
                <a:solidFill>
                  <a:schemeClr val="bg1"/>
                </a:solidFill>
                <a:effectLst/>
                <a:cs typeface="B Zar" pitchFamily="2" charset="-78"/>
              </a:rPr>
              <a:t>‌</a:t>
            </a:r>
            <a:r>
              <a:rPr lang="fa-IR" sz="2000" dirty="0">
                <a:solidFill>
                  <a:schemeClr val="bg1"/>
                </a:solidFill>
                <a:effectLst/>
                <a:cs typeface="B Zar" pitchFamily="2" charset="-78"/>
              </a:rPr>
              <a:t>ها)، گردآوری داده</a:t>
            </a:r>
            <a:r>
              <a:rPr lang="en-US" sz="2000" dirty="0">
                <a:solidFill>
                  <a:schemeClr val="bg1"/>
                </a:solidFill>
                <a:effectLst/>
                <a:cs typeface="B Zar" pitchFamily="2" charset="-78"/>
              </a:rPr>
              <a:t>‌</a:t>
            </a:r>
            <a:r>
              <a:rPr lang="fa-IR" sz="2000" dirty="0">
                <a:solidFill>
                  <a:schemeClr val="bg1"/>
                </a:solidFill>
                <a:effectLst/>
                <a:cs typeface="B Zar" pitchFamily="2" charset="-78"/>
              </a:rPr>
              <a:t>ها و پردازش و تحلیل آنها و نظاير آن در صورتي كه در راستا و یا بعنوان بخشي از پروژه</a:t>
            </a:r>
            <a:r>
              <a:rPr lang="en-US" sz="2000" dirty="0">
                <a:solidFill>
                  <a:schemeClr val="bg1"/>
                </a:solidFill>
                <a:effectLst/>
                <a:cs typeface="B Zar" pitchFamily="2" charset="-78"/>
              </a:rPr>
              <a:t>‌</a:t>
            </a:r>
            <a:r>
              <a:rPr lang="fa-IR" sz="2000" dirty="0">
                <a:solidFill>
                  <a:schemeClr val="bg1"/>
                </a:solidFill>
                <a:effectLst/>
                <a:cs typeface="B Zar" pitchFamily="2" charset="-78"/>
              </a:rPr>
              <a:t>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انجام شود،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است ولي انجام اين فعاليت</a:t>
            </a:r>
            <a:r>
              <a:rPr lang="en-US" sz="2000" dirty="0">
                <a:solidFill>
                  <a:schemeClr val="bg1"/>
                </a:solidFill>
                <a:effectLst/>
                <a:cs typeface="B Zar" pitchFamily="2" charset="-78"/>
              </a:rPr>
              <a:t>‌</a:t>
            </a:r>
            <a:r>
              <a:rPr lang="fa-IR" sz="2000" dirty="0">
                <a:solidFill>
                  <a:schemeClr val="bg1"/>
                </a:solidFill>
                <a:effectLst/>
                <a:cs typeface="B Zar" pitchFamily="2" charset="-78"/>
              </a:rPr>
              <a:t>ها براي فعاليت</a:t>
            </a:r>
            <a:r>
              <a:rPr lang="en-US" sz="2000" dirty="0">
                <a:solidFill>
                  <a:schemeClr val="bg1"/>
                </a:solidFill>
                <a:effectLst/>
                <a:cs typeface="B Zar" pitchFamily="2" charset="-78"/>
              </a:rPr>
              <a:t>‌</a:t>
            </a:r>
            <a:r>
              <a:rPr lang="fa-IR" sz="2000" dirty="0">
                <a:solidFill>
                  <a:schemeClr val="bg1"/>
                </a:solidFill>
                <a:effectLst/>
                <a:cs typeface="B Zar" pitchFamily="2" charset="-78"/>
              </a:rPr>
              <a:t>هاي معمول،</a:t>
            </a:r>
            <a:r>
              <a:rPr lang="en-US" sz="2000" dirty="0">
                <a:solidFill>
                  <a:schemeClr val="bg1"/>
                </a:solidFill>
                <a:effectLst/>
                <a:cs typeface="B Zar" pitchFamily="2" charset="-78"/>
              </a:rPr>
              <a:t>‌ R&amp;D </a:t>
            </a:r>
            <a:r>
              <a:rPr lang="fa-IR" sz="2000" dirty="0">
                <a:solidFill>
                  <a:schemeClr val="bg1"/>
                </a:solidFill>
                <a:effectLst/>
                <a:cs typeface="B Zar" pitchFamily="2" charset="-78"/>
              </a:rPr>
              <a:t>نيست.</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ثبت اختراع مرتبط با پروژه</a:t>
            </a:r>
            <a:r>
              <a:rPr lang="en-US" sz="2000" dirty="0">
                <a:solidFill>
                  <a:schemeClr val="bg1"/>
                </a:solidFill>
                <a:effectLst/>
                <a:cs typeface="B Zar" pitchFamily="2" charset="-78"/>
              </a:rPr>
              <a:t>‌</a:t>
            </a:r>
            <a:r>
              <a:rPr lang="fa-IR" sz="2000" dirty="0">
                <a:solidFill>
                  <a:schemeClr val="bg1"/>
                </a:solidFill>
                <a:effectLst/>
                <a:cs typeface="B Zar" pitchFamily="2" charset="-78"/>
              </a:rPr>
              <a:t>های </a:t>
            </a:r>
            <a:r>
              <a:rPr lang="en-US" sz="2000" dirty="0">
                <a:solidFill>
                  <a:schemeClr val="bg1"/>
                </a:solidFill>
                <a:effectLst/>
                <a:cs typeface="B Zar" pitchFamily="2" charset="-78"/>
              </a:rPr>
              <a:t>R&amp;D</a:t>
            </a:r>
            <a:r>
              <a:rPr lang="fa-IR" sz="2000" dirty="0">
                <a:solidFill>
                  <a:schemeClr val="bg1"/>
                </a:solidFill>
                <a:effectLst/>
                <a:cs typeface="B Zar" pitchFamily="2" charset="-78"/>
              </a:rPr>
              <a:t>،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است ولي خدمات ثبت اختراع توسط موسسات مختلف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نیست.</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امکان</a:t>
            </a:r>
            <a:r>
              <a:rPr lang="en-US" sz="2000" dirty="0">
                <a:solidFill>
                  <a:schemeClr val="bg1"/>
                </a:solidFill>
                <a:effectLst/>
                <a:cs typeface="B Zar" pitchFamily="2" charset="-78"/>
              </a:rPr>
              <a:t>‌</a:t>
            </a:r>
            <a:r>
              <a:rPr lang="fa-IR" sz="2000" dirty="0">
                <a:solidFill>
                  <a:schemeClr val="bg1"/>
                </a:solidFill>
                <a:effectLst/>
                <a:cs typeface="B Zar" pitchFamily="2" charset="-78"/>
              </a:rPr>
              <a:t>سنجی كه برای بررسی عملی بودن پروژه</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پژوهشی، انجام مي</a:t>
            </a:r>
            <a:r>
              <a:rPr lang="en-US" sz="2000" dirty="0">
                <a:solidFill>
                  <a:schemeClr val="bg1"/>
                </a:solidFill>
                <a:effectLst/>
                <a:cs typeface="B Zar" pitchFamily="2" charset="-78"/>
              </a:rPr>
              <a:t>‌</a:t>
            </a:r>
            <a:r>
              <a:rPr lang="fa-IR" sz="2000" dirty="0">
                <a:solidFill>
                  <a:schemeClr val="bg1"/>
                </a:solidFill>
                <a:effectLst/>
                <a:cs typeface="B Zar" pitchFamily="2" charset="-78"/>
              </a:rPr>
              <a:t>شود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محسوب می</a:t>
            </a:r>
            <a:r>
              <a:rPr lang="en-US" sz="2000" dirty="0">
                <a:solidFill>
                  <a:schemeClr val="bg1"/>
                </a:solidFill>
                <a:effectLst/>
                <a:cs typeface="B Zar" pitchFamily="2" charset="-78"/>
              </a:rPr>
              <a:t>‌</a:t>
            </a:r>
            <a:r>
              <a:rPr lang="fa-IR" sz="2000" dirty="0">
                <a:solidFill>
                  <a:schemeClr val="bg1"/>
                </a:solidFill>
                <a:effectLst/>
                <a:cs typeface="B Zar" pitchFamily="2" charset="-78"/>
              </a:rPr>
              <a:t>شود. (اما امكان</a:t>
            </a:r>
            <a:r>
              <a:rPr lang="en-US" sz="2000" dirty="0">
                <a:solidFill>
                  <a:schemeClr val="bg1"/>
                </a:solidFill>
                <a:effectLst/>
                <a:cs typeface="B Zar" pitchFamily="2" charset="-78"/>
              </a:rPr>
              <a:t>‌</a:t>
            </a:r>
            <a:r>
              <a:rPr lang="fa-IR" sz="2000" dirty="0">
                <a:solidFill>
                  <a:schemeClr val="bg1"/>
                </a:solidFill>
                <a:effectLst/>
                <a:cs typeface="B Zar" pitchFamily="2" charset="-78"/>
              </a:rPr>
              <a:t>سنجي پروژه</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مهندسی پیشنهادی با استفاده از فنون موجود، قبل از تصمیم</a:t>
            </a:r>
            <a:r>
              <a:rPr lang="en-US" sz="2000" dirty="0">
                <a:solidFill>
                  <a:schemeClr val="bg1"/>
                </a:solidFill>
                <a:effectLst/>
                <a:cs typeface="B Zar" pitchFamily="2" charset="-78"/>
              </a:rPr>
              <a:t>‌</a:t>
            </a:r>
            <a:r>
              <a:rPr lang="fa-IR" sz="2000" dirty="0">
                <a:solidFill>
                  <a:schemeClr val="bg1"/>
                </a:solidFill>
                <a:effectLst/>
                <a:cs typeface="B Zar" pitchFamily="2" charset="-78"/>
              </a:rPr>
              <a:t>گیری درباره اجرای پروژه،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نيست</a:t>
            </a:r>
            <a:r>
              <a:rPr lang="fa-IR" sz="2000" dirty="0" smtClean="0">
                <a:solidFill>
                  <a:schemeClr val="bg1"/>
                </a:solidFill>
                <a:effectLst/>
                <a:cs typeface="B Zar" pitchFamily="2" charset="-78"/>
              </a:rPr>
              <a:t>.)</a:t>
            </a:r>
            <a:br>
              <a:rPr lang="fa-IR" sz="2000"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5- </a:t>
            </a:r>
            <a:r>
              <a:rPr lang="fa-IR" sz="2000" b="1" dirty="0">
                <a:solidFill>
                  <a:schemeClr val="bg1"/>
                </a:solidFill>
                <a:effectLst/>
                <a:cs typeface="B Zar" pitchFamily="2" charset="-78"/>
              </a:rPr>
              <a:t>علوم اجتماعی و انسانی</a:t>
            </a: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fa-IR" sz="2000" dirty="0">
                <a:solidFill>
                  <a:schemeClr val="bg1"/>
                </a:solidFill>
                <a:effectLst/>
                <a:cs typeface="B Zar" pitchFamily="2" charset="-78"/>
              </a:rPr>
              <a:t>در اين حوزه وجود قابل ملاحظه</a:t>
            </a:r>
            <a:r>
              <a:rPr lang="en-US" sz="2000" dirty="0">
                <a:solidFill>
                  <a:schemeClr val="bg1"/>
                </a:solidFill>
                <a:effectLst/>
                <a:cs typeface="B Zar" pitchFamily="2" charset="-78"/>
              </a:rPr>
              <a:t>‌</a:t>
            </a:r>
            <a:r>
              <a:rPr lang="fa-IR" sz="2000" dirty="0">
                <a:solidFill>
                  <a:schemeClr val="bg1"/>
                </a:solidFill>
                <a:effectLst/>
                <a:cs typeface="B Zar" pitchFamily="2" charset="-78"/>
              </a:rPr>
              <a:t>ای از عنصر نو بودن یا رفع ابهامات علمی یا فنی، معیار پذيرش یک پروژه بعنوان یک فعالیت </a:t>
            </a:r>
            <a:r>
              <a:rPr lang="en-US" sz="2000" dirty="0">
                <a:solidFill>
                  <a:schemeClr val="bg1"/>
                </a:solidFill>
                <a:effectLst/>
                <a:cs typeface="B Zar" pitchFamily="2" charset="-78"/>
              </a:rPr>
              <a:t>R&amp;D</a:t>
            </a:r>
            <a:r>
              <a:rPr lang="fa-IR" sz="2000" dirty="0">
                <a:solidFill>
                  <a:schemeClr val="bg1"/>
                </a:solidFill>
                <a:effectLst/>
                <a:cs typeface="B Zar" pitchFamily="2" charset="-78"/>
              </a:rPr>
              <a:t>، است. این عنصر ممکن است در هر یک از بخش</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مفهومی، روش شناختی و یا تجربی پروژه مورد نظر وجود داشته باشد.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مرتبطی که داراي ماهیتی معمولی (و بدون نو بودن يا رفع ابهامات علمي یا فني) هستند، را فقط زمانی می</a:t>
            </a:r>
            <a:r>
              <a:rPr lang="en-US" sz="2000" dirty="0">
                <a:solidFill>
                  <a:schemeClr val="bg1"/>
                </a:solidFill>
                <a:effectLst/>
                <a:cs typeface="B Zar" pitchFamily="2" charset="-78"/>
              </a:rPr>
              <a:t>‌</a:t>
            </a:r>
            <a:r>
              <a:rPr lang="fa-IR" sz="2000" dirty="0">
                <a:solidFill>
                  <a:schemeClr val="bg1"/>
                </a:solidFill>
                <a:effectLst/>
                <a:cs typeface="B Zar" pitchFamily="2" charset="-78"/>
              </a:rPr>
              <a:t>توان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حساب کرد که بخش جدایی</a:t>
            </a:r>
            <a:r>
              <a:rPr lang="en-US" sz="2000" dirty="0">
                <a:solidFill>
                  <a:schemeClr val="bg1"/>
                </a:solidFill>
                <a:effectLst/>
                <a:cs typeface="B Zar" pitchFamily="2" charset="-78"/>
              </a:rPr>
              <a:t>‌</a:t>
            </a:r>
            <a:r>
              <a:rPr lang="fa-IR" sz="2000" dirty="0">
                <a:solidFill>
                  <a:schemeClr val="bg1"/>
                </a:solidFill>
                <a:effectLst/>
                <a:cs typeface="B Zar" pitchFamily="2" charset="-78"/>
              </a:rPr>
              <a:t>ناپذیری از یک پروژه خاص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باشند یا به منظور کمک به چنین پروژه</a:t>
            </a:r>
            <a:r>
              <a:rPr lang="en-US" sz="2000" dirty="0">
                <a:solidFill>
                  <a:schemeClr val="bg1"/>
                </a:solidFill>
                <a:effectLst/>
                <a:cs typeface="B Zar" pitchFamily="2" charset="-78"/>
              </a:rPr>
              <a:t>‌</a:t>
            </a:r>
            <a:r>
              <a:rPr lang="fa-IR" sz="2000" dirty="0">
                <a:solidFill>
                  <a:schemeClr val="bg1"/>
                </a:solidFill>
                <a:effectLst/>
                <a:cs typeface="B Zar" pitchFamily="2" charset="-78"/>
              </a:rPr>
              <a:t>ای انجام شوند. مثلا موارد در زیر حیطه فعالیت</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معمولی بوده و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نیستند: گزارشات تفسیری در مورد اثرات اقتصادی ناشی از تغییر ساختار مالیاتی با استفاده از داده</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موجود، استفاده از روش</a:t>
            </a:r>
            <a:r>
              <a:rPr lang="en-US" sz="2000" dirty="0">
                <a:solidFill>
                  <a:schemeClr val="bg1"/>
                </a:solidFill>
                <a:effectLst/>
                <a:cs typeface="B Zar" pitchFamily="2" charset="-78"/>
              </a:rPr>
              <a:t>‌</a:t>
            </a:r>
            <a:r>
              <a:rPr lang="fa-IR" sz="2000" dirty="0">
                <a:solidFill>
                  <a:schemeClr val="bg1"/>
                </a:solidFill>
                <a:effectLst/>
                <a:cs typeface="B Zar" pitchFamily="2" charset="-78"/>
              </a:rPr>
              <a:t>های استاندارد در روانشناسی برای گزینش کارکنان صنعتی و آزمودن ناتوانی خواندن در کودکان. </a:t>
            </a: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dirty="0" smtClean="0">
                <a:solidFill>
                  <a:schemeClr val="bg1"/>
                </a:solidFill>
                <a:cs typeface="B Zar" pitchFamily="2" charset="-78"/>
              </a:rPr>
              <a:t>6</a:t>
            </a:r>
            <a:r>
              <a:rPr lang="fa-IR" sz="2000" dirty="0">
                <a:solidFill>
                  <a:schemeClr val="bg1"/>
                </a:solidFill>
                <a:effectLst/>
                <a:cs typeface="B Zar" pitchFamily="2" charset="-78"/>
              </a:rPr>
              <a:t>- آموزش و </a:t>
            </a:r>
            <a:r>
              <a:rPr lang="fa-IR" sz="2000" dirty="0" smtClean="0">
                <a:solidFill>
                  <a:schemeClr val="bg1"/>
                </a:solidFill>
                <a:effectLst/>
                <a:cs typeface="B Zar" pitchFamily="2" charset="-78"/>
              </a:rPr>
              <a:t>کارورزی:</a:t>
            </a:r>
            <a:br>
              <a:rPr lang="fa-IR" sz="2000" dirty="0" smtClean="0">
                <a:solidFill>
                  <a:schemeClr val="bg1"/>
                </a:solidFill>
                <a:effectLst/>
                <a:cs typeface="B Zar" pitchFamily="2" charset="-78"/>
              </a:rPr>
            </a:br>
            <a:r>
              <a:rPr lang="fa-IR" sz="2000" dirty="0">
                <a:solidFill>
                  <a:schemeClr val="bg1"/>
                </a:solidFill>
                <a:effectLst/>
                <a:cs typeface="B Zar" pitchFamily="2" charset="-78"/>
              </a:rPr>
              <a:t>کلیه آموزش</a:t>
            </a:r>
            <a:r>
              <a:rPr lang="en-US" sz="2000" dirty="0">
                <a:solidFill>
                  <a:schemeClr val="bg1"/>
                </a:solidFill>
                <a:effectLst/>
                <a:cs typeface="B Zar" pitchFamily="2" charset="-78"/>
              </a:rPr>
              <a:t>‌</a:t>
            </a:r>
            <a:r>
              <a:rPr lang="fa-IR" sz="2000" dirty="0">
                <a:solidFill>
                  <a:schemeClr val="bg1"/>
                </a:solidFill>
                <a:effectLst/>
                <a:cs typeface="B Zar" pitchFamily="2" charset="-78"/>
              </a:rPr>
              <a:t>های تخصصی نیروی انسانی، شرکت در کنفرانس‌ها و سمینارها، مطالعات و دریافت مشاوره‌های تخصصی در صورتی</a:t>
            </a:r>
            <a:r>
              <a:rPr lang="en-US" sz="2000" dirty="0">
                <a:solidFill>
                  <a:schemeClr val="bg1"/>
                </a:solidFill>
                <a:effectLst/>
                <a:cs typeface="B Zar" pitchFamily="2" charset="-78"/>
              </a:rPr>
              <a:t>‌ </a:t>
            </a:r>
            <a:r>
              <a:rPr lang="fa-IR" sz="2000" dirty="0">
                <a:solidFill>
                  <a:schemeClr val="bg1"/>
                </a:solidFill>
                <a:effectLst/>
                <a:cs typeface="B Zar" pitchFamily="2" charset="-78"/>
              </a:rPr>
              <a:t>که در راستای انجام فعالیت‌های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باشد،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است.</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پژوهش</a:t>
            </a:r>
            <a:r>
              <a:rPr lang="en-US" sz="2000" dirty="0">
                <a:solidFill>
                  <a:schemeClr val="bg1"/>
                </a:solidFill>
                <a:effectLst/>
                <a:cs typeface="B Zar" pitchFamily="2" charset="-78"/>
              </a:rPr>
              <a:t>‌</a:t>
            </a:r>
            <a:r>
              <a:rPr lang="fa-IR" sz="2000" dirty="0">
                <a:solidFill>
                  <a:schemeClr val="bg1"/>
                </a:solidFill>
                <a:effectLst/>
                <a:cs typeface="B Zar" pitchFamily="2" charset="-78"/>
              </a:rPr>
              <a:t>های دانشگاهی و غیردانشگاهی دانشجویان دوره دكتري بر روی پروژه</a:t>
            </a:r>
            <a:r>
              <a:rPr lang="en-US" sz="2000" dirty="0">
                <a:solidFill>
                  <a:schemeClr val="bg1"/>
                </a:solidFill>
                <a:effectLst/>
                <a:cs typeface="B Zar" pitchFamily="2" charset="-78"/>
              </a:rPr>
              <a:t>‌</a:t>
            </a:r>
            <a:r>
              <a:rPr lang="fa-IR" sz="2000" dirty="0">
                <a:solidFill>
                  <a:schemeClr val="bg1"/>
                </a:solidFill>
                <a:effectLst/>
                <a:cs typeface="B Zar" pitchFamily="2" charset="-78"/>
              </a:rPr>
              <a:t>های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و نظارت اساتید بر این پروژه‌ها و مطالعات اساتید در راستای یک پروژه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مشخص،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محسوب می</a:t>
            </a:r>
            <a:r>
              <a:rPr lang="en-US" sz="2000" dirty="0">
                <a:solidFill>
                  <a:schemeClr val="bg1"/>
                </a:solidFill>
                <a:effectLst/>
                <a:cs typeface="B Zar" pitchFamily="2" charset="-78"/>
              </a:rPr>
              <a:t>‌</a:t>
            </a:r>
            <a:r>
              <a:rPr lang="fa-IR" sz="2000" dirty="0">
                <a:solidFill>
                  <a:schemeClr val="bg1"/>
                </a:solidFill>
                <a:effectLst/>
                <a:cs typeface="B Zar" pitchFamily="2" charset="-78"/>
              </a:rPr>
              <a:t>شوند اما خواندن و تصحيح پايان</a:t>
            </a:r>
            <a:r>
              <a:rPr lang="en-US" sz="2000" dirty="0">
                <a:solidFill>
                  <a:schemeClr val="bg1"/>
                </a:solidFill>
                <a:effectLst/>
                <a:cs typeface="B Zar" pitchFamily="2" charset="-78"/>
              </a:rPr>
              <a:t>‌</a:t>
            </a:r>
            <a:r>
              <a:rPr lang="fa-IR" sz="2000" dirty="0">
                <a:solidFill>
                  <a:schemeClr val="bg1"/>
                </a:solidFill>
                <a:effectLst/>
                <a:cs typeface="B Zar" pitchFamily="2" charset="-78"/>
              </a:rPr>
              <a:t>نامه</a:t>
            </a:r>
            <a:r>
              <a:rPr lang="en-US" sz="2000" dirty="0">
                <a:solidFill>
                  <a:schemeClr val="bg1"/>
                </a:solidFill>
                <a:effectLst/>
                <a:cs typeface="B Zar" pitchFamily="2" charset="-78"/>
              </a:rPr>
              <a:t>‌</a:t>
            </a:r>
            <a:r>
              <a:rPr lang="fa-IR" sz="2000" dirty="0">
                <a:solidFill>
                  <a:schemeClr val="bg1"/>
                </a:solidFill>
                <a:effectLst/>
                <a:cs typeface="B Zar" pitchFamily="2" charset="-78"/>
              </a:rPr>
              <a:t>هاي دانشجويان توسط اساتید، بعنوان</a:t>
            </a:r>
            <a:r>
              <a:rPr lang="en-US" sz="2000" dirty="0">
                <a:solidFill>
                  <a:schemeClr val="bg1"/>
                </a:solidFill>
                <a:effectLst/>
                <a:cs typeface="B Zar" pitchFamily="2" charset="-78"/>
              </a:rPr>
              <a:t>‌R&amp;D </a:t>
            </a:r>
            <a:r>
              <a:rPr lang="fa-IR" sz="2000" dirty="0">
                <a:solidFill>
                  <a:schemeClr val="bg1"/>
                </a:solidFill>
                <a:effectLst/>
                <a:cs typeface="B Zar" pitchFamily="2" charset="-78"/>
              </a:rPr>
              <a:t>حساب</a:t>
            </a:r>
            <a:r>
              <a:rPr lang="en-US" sz="2000" dirty="0">
                <a:solidFill>
                  <a:schemeClr val="bg1"/>
                </a:solidFill>
                <a:effectLst/>
                <a:cs typeface="B Zar" pitchFamily="2" charset="-78"/>
              </a:rPr>
              <a:t>‌ </a:t>
            </a:r>
            <a:r>
              <a:rPr lang="fa-IR" sz="2000" dirty="0">
                <a:solidFill>
                  <a:schemeClr val="bg1"/>
                </a:solidFill>
                <a:effectLst/>
                <a:cs typeface="B Zar" pitchFamily="2" charset="-78"/>
              </a:rPr>
              <a:t>نمي</a:t>
            </a:r>
            <a:r>
              <a:rPr lang="en-US" sz="2000" dirty="0">
                <a:solidFill>
                  <a:schemeClr val="bg1"/>
                </a:solidFill>
                <a:effectLst/>
                <a:cs typeface="B Zar" pitchFamily="2" charset="-78"/>
              </a:rPr>
              <a:t>‌</a:t>
            </a:r>
            <a:r>
              <a:rPr lang="fa-IR" sz="2000" dirty="0">
                <a:solidFill>
                  <a:schemeClr val="bg1"/>
                </a:solidFill>
                <a:effectLst/>
                <a:cs typeface="B Zar" pitchFamily="2" charset="-78"/>
              </a:rPr>
              <a:t>شوند</a:t>
            </a:r>
            <a:r>
              <a:rPr lang="fa-IR" sz="2000" dirty="0" smtClean="0">
                <a:solidFill>
                  <a:schemeClr val="bg1"/>
                </a:solidFill>
                <a:effectLst/>
                <a:cs typeface="B Zar" pitchFamily="2" charset="-78"/>
              </a:rPr>
              <a:t>.</a:t>
            </a:r>
            <a:br>
              <a:rPr lang="fa-IR" sz="2000" dirty="0" smtClean="0">
                <a:solidFill>
                  <a:schemeClr val="bg1"/>
                </a:solidFill>
                <a:effectLst/>
                <a:cs typeface="B Zar" pitchFamily="2" charset="-78"/>
              </a:rPr>
            </a:b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fa-IR" sz="2000" dirty="0">
                <a:solidFill>
                  <a:schemeClr val="bg1"/>
                </a:solidFill>
                <a:effectLst/>
                <a:cs typeface="B Zar" pitchFamily="2" charset="-78"/>
              </a:rPr>
              <a:t>علاوه بر «کارکنان مستقیم </a:t>
            </a:r>
            <a:r>
              <a:rPr lang="en-US" sz="2000" dirty="0">
                <a:solidFill>
                  <a:schemeClr val="bg1"/>
                </a:solidFill>
                <a:effectLst/>
                <a:cs typeface="B Zar" pitchFamily="2" charset="-78"/>
              </a:rPr>
              <a:t>R&amp;D</a:t>
            </a:r>
            <a:r>
              <a:rPr lang="fa-IR" sz="2000" dirty="0">
                <a:solidFill>
                  <a:schemeClr val="bg1"/>
                </a:solidFill>
                <a:effectLst/>
                <a:cs typeface="B Zar" pitchFamily="2" charset="-78"/>
              </a:rPr>
              <a:t>» برخی افراد نیز مشغول فعالیت­های حمایتی (مستقیم یا غیرمستقیم) </a:t>
            </a:r>
            <a:r>
              <a:rPr lang="en-US" sz="2000" dirty="0">
                <a:solidFill>
                  <a:schemeClr val="bg1"/>
                </a:solidFill>
                <a:effectLst/>
                <a:cs typeface="B Zar" pitchFamily="2" charset="-78"/>
              </a:rPr>
              <a:t>R&amp;D</a:t>
            </a:r>
            <a:r>
              <a:rPr lang="fa-IR" sz="2000" dirty="0">
                <a:solidFill>
                  <a:schemeClr val="bg1"/>
                </a:solidFill>
                <a:effectLst/>
                <a:cs typeface="B Zar" pitchFamily="2" charset="-78"/>
              </a:rPr>
              <a:t> هستند. اگر فعالیتی از نوع علمی و فنی نظیر خدمات کتابخانه‌ای و رايانه‌اي و یا از نوع اداری و دفتری باشد در صورتی که منحصرا براي بخش </a:t>
            </a:r>
            <a:r>
              <a:rPr lang="en-US" sz="2000" dirty="0">
                <a:solidFill>
                  <a:schemeClr val="bg1"/>
                </a:solidFill>
                <a:effectLst/>
                <a:cs typeface="B Zar" pitchFamily="2" charset="-78"/>
              </a:rPr>
              <a:t>R&amp;D</a:t>
            </a:r>
            <a:r>
              <a:rPr lang="fa-IR" sz="2000" dirty="0">
                <a:solidFill>
                  <a:schemeClr val="bg1"/>
                </a:solidFill>
                <a:effectLst/>
                <a:cs typeface="B Zar" pitchFamily="2" charset="-78"/>
              </a:rPr>
              <a:t> انجام ‌شود، «فعالیت حمايتي مستقیم» </a:t>
            </a:r>
            <a:r>
              <a:rPr lang="en-US" sz="2000" dirty="0">
                <a:solidFill>
                  <a:schemeClr val="bg1"/>
                </a:solidFill>
                <a:effectLst/>
                <a:cs typeface="B Zar" pitchFamily="2" charset="-78"/>
              </a:rPr>
              <a:t>R&amp;D</a:t>
            </a:r>
            <a:r>
              <a:rPr lang="fa-IR" sz="2000" dirty="0">
                <a:solidFill>
                  <a:schemeClr val="bg1"/>
                </a:solidFill>
                <a:effectLst/>
                <a:cs typeface="B Zar" pitchFamily="2" charset="-78"/>
              </a:rPr>
              <a:t> محسوب مي‌شود. اما اگر فعالیت‌ فوق علاوه بر بخش </a:t>
            </a:r>
            <a:r>
              <a:rPr lang="en-US" sz="2000" dirty="0">
                <a:solidFill>
                  <a:schemeClr val="bg1"/>
                </a:solidFill>
                <a:effectLst/>
                <a:cs typeface="B Zar" pitchFamily="2" charset="-78"/>
              </a:rPr>
              <a:t>R&amp;D</a:t>
            </a:r>
            <a:r>
              <a:rPr lang="fa-IR" sz="2000" dirty="0">
                <a:solidFill>
                  <a:schemeClr val="bg1"/>
                </a:solidFill>
                <a:effectLst/>
                <a:cs typeface="B Zar" pitchFamily="2" charset="-78"/>
              </a:rPr>
              <a:t>، براي تمامی بخش‌های بنگاه ارایه شود (مانند خدمات کتابخانه مرکزی سازمان)،‌ و نيز فعالیتي مانند خدمات حمل و نقل، نگهبانی، تهیه غذا و نظایر آن، كه براي پشتيباني از فعالیت‌هاي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انجام مي‌شود، بعنوان «فعاليت‌ حمايتي غيرمستقيم»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محسوب می­شود. هزينه‌ي فعاليت‌ها‌ی حمایتی </a:t>
            </a:r>
            <a:r>
              <a:rPr lang="en-US" sz="2000" dirty="0">
                <a:solidFill>
                  <a:schemeClr val="bg1"/>
                </a:solidFill>
                <a:effectLst/>
                <a:cs typeface="B Zar" pitchFamily="2" charset="-78"/>
              </a:rPr>
              <a:t>R&amp;D</a:t>
            </a:r>
            <a:r>
              <a:rPr lang="fa-IR" sz="2000" dirty="0">
                <a:solidFill>
                  <a:schemeClr val="bg1"/>
                </a:solidFill>
                <a:effectLst/>
                <a:cs typeface="B Zar" pitchFamily="2" charset="-78"/>
              </a:rPr>
              <a:t> نیز، بعنوان هزينه‌هاي (سربار) </a:t>
            </a:r>
            <a:r>
              <a:rPr lang="en-US" sz="2000" dirty="0">
                <a:solidFill>
                  <a:schemeClr val="bg1"/>
                </a:solidFill>
                <a:effectLst/>
                <a:cs typeface="B Zar" pitchFamily="2" charset="-78"/>
              </a:rPr>
              <a:t>R&amp;D</a:t>
            </a:r>
            <a:r>
              <a:rPr lang="fa-IR" sz="2000" dirty="0">
                <a:solidFill>
                  <a:schemeClr val="bg1"/>
                </a:solidFill>
                <a:effectLst/>
                <a:cs typeface="B Zar" pitchFamily="2" charset="-78"/>
              </a:rPr>
              <a:t>، در نظر گرفته مي‌شود</a:t>
            </a:r>
            <a:r>
              <a:rPr lang="fa-IR" sz="2000" dirty="0" smtClean="0">
                <a:solidFill>
                  <a:schemeClr val="bg1"/>
                </a:solidFill>
                <a:effectLst/>
                <a:cs typeface="B Zar" pitchFamily="2" charset="-78"/>
              </a:rPr>
              <a:t>.</a:t>
            </a:r>
            <a:br>
              <a:rPr lang="fa-IR" sz="2000" dirty="0" smtClean="0">
                <a:solidFill>
                  <a:schemeClr val="bg1"/>
                </a:solidFill>
                <a:effectLst/>
                <a:cs typeface="B Zar" pitchFamily="2" charset="-78"/>
              </a:rPr>
            </a:br>
            <a:r>
              <a:rPr lang="fa-IR" sz="2000" dirty="0">
                <a:solidFill>
                  <a:schemeClr val="bg1"/>
                </a:solidFill>
                <a:effectLst/>
                <a:cs typeface="B Zar" pitchFamily="2" charset="-78"/>
              </a:rPr>
              <a:t/>
            </a:r>
            <a:br>
              <a:rPr lang="fa-IR" sz="2000" dirty="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a:solidFill>
                  <a:schemeClr val="bg1"/>
                </a:solidFill>
                <a:effectLst/>
                <a:cs typeface="B Zar" pitchFamily="2" charset="-78"/>
              </a:rPr>
              <a:t>منابع و مراجع</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1-سازمان توسعه همكاري اقتصادي </a:t>
            </a:r>
            <a:r>
              <a:rPr lang="en-US" sz="2000" dirty="0">
                <a:solidFill>
                  <a:schemeClr val="bg1"/>
                </a:solidFill>
                <a:effectLst/>
                <a:cs typeface="B Zar" pitchFamily="2" charset="-78"/>
              </a:rPr>
              <a:t>OECD</a:t>
            </a:r>
            <a:r>
              <a:rPr lang="fa-IR" sz="2000" dirty="0">
                <a:solidFill>
                  <a:schemeClr val="bg1"/>
                </a:solidFill>
                <a:effectLst/>
                <a:cs typeface="B Zar" pitchFamily="2" charset="-78"/>
              </a:rPr>
              <a:t>(2002)؛ راهنماي فراسكاتي، دستورالعمل يكسان پيشنهادي سازمان همكاري و توسعه اقتصاد اروپا براي ارزيابي فعاليت</a:t>
            </a:r>
            <a:r>
              <a:rPr lang="en-US" sz="2000" dirty="0">
                <a:solidFill>
                  <a:schemeClr val="bg1"/>
                </a:solidFill>
                <a:effectLst/>
                <a:cs typeface="B Zar" pitchFamily="2" charset="-78"/>
              </a:rPr>
              <a:t>­</a:t>
            </a:r>
            <a:r>
              <a:rPr lang="fa-IR" sz="2000" dirty="0">
                <a:solidFill>
                  <a:schemeClr val="bg1"/>
                </a:solidFill>
                <a:effectLst/>
                <a:cs typeface="B Zar" pitchFamily="2" charset="-78"/>
              </a:rPr>
              <a:t>هاي تحقيق و توسعه تجربي. ترجمه فریبا نیک سیر، تهران: مركز تحقيقات سياست علمي كشور(1384).</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2 -سازمان توسعه همكاري اقتصادي </a:t>
            </a:r>
            <a:r>
              <a:rPr lang="en-US" sz="2000" dirty="0">
                <a:solidFill>
                  <a:schemeClr val="bg1"/>
                </a:solidFill>
                <a:effectLst/>
                <a:cs typeface="B Zar" pitchFamily="2" charset="-78"/>
              </a:rPr>
              <a:t> OECD</a:t>
            </a:r>
            <a:r>
              <a:rPr lang="fa-IR" sz="2000" dirty="0">
                <a:solidFill>
                  <a:schemeClr val="bg1"/>
                </a:solidFill>
                <a:effectLst/>
                <a:cs typeface="B Zar" pitchFamily="2" charset="-78"/>
              </a:rPr>
              <a:t>(2005)؛ راهنمای اسلو ویرایش سوم، رهنمودهای سازمان همکاری اقتصادی و توسعه برای گردآوری و تفسیر داده</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نوآوری؛ ترجمه فریبا نیک سیر؛ تهران: مرکز تحقیقات سیاست علمی کشور(1386).</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3- علیزاده، پریسا (1390)؛ آشنایی با اندازه گیری تحقیق و توسعه براساس راهنمای فراسکاتی؛ دفتر مطالعات ارتباطات و فناوری های نوین مرکز پژوهش</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مجلس شورای اسلامی؛</a:t>
            </a:r>
            <a:r>
              <a:rPr lang="en-US" sz="2000" dirty="0">
                <a:solidFill>
                  <a:schemeClr val="bg1"/>
                </a:solidFill>
                <a:effectLst/>
                <a:cs typeface="B Zar" pitchFamily="2" charset="-78"/>
              </a:rPr>
              <a:t>‌ </a:t>
            </a:r>
            <a:r>
              <a:rPr lang="fa-IR" sz="2000" dirty="0">
                <a:solidFill>
                  <a:schemeClr val="bg1"/>
                </a:solidFill>
                <a:effectLst/>
                <a:cs typeface="B Zar" pitchFamily="2" charset="-78"/>
              </a:rPr>
              <a:t>تهران: مركز پژوهش</a:t>
            </a:r>
            <a:r>
              <a:rPr lang="en-US" sz="2000" dirty="0">
                <a:solidFill>
                  <a:schemeClr val="bg1"/>
                </a:solidFill>
                <a:effectLst/>
                <a:cs typeface="B Zar" pitchFamily="2" charset="-78"/>
              </a:rPr>
              <a:t>­­</a:t>
            </a:r>
            <a:r>
              <a:rPr lang="fa-IR" sz="2000" dirty="0">
                <a:solidFill>
                  <a:schemeClr val="bg1"/>
                </a:solidFill>
                <a:effectLst/>
                <a:cs typeface="B Zar" pitchFamily="2" charset="-78"/>
              </a:rPr>
              <a:t>های مجلس شورای اسلامی.</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4- مرکز آمار ایران (1389)؛ نتايج آمارگيري از كارگاه هاي داراي فعاليت تحقيق و توسعه؛‌ تهران: مركز آمار ايران.</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5</a:t>
            </a:r>
            <a:r>
              <a:rPr lang="en-US" sz="2000" dirty="0">
                <a:solidFill>
                  <a:schemeClr val="bg1"/>
                </a:solidFill>
                <a:effectLst/>
                <a:cs typeface="B Zar" pitchFamily="2" charset="-78"/>
              </a:rPr>
              <a:t> - OECD (2012); MEASURING R&amp;D IN DEVELOPING COUNTRIES, Annex to </a:t>
            </a:r>
            <a:r>
              <a:rPr lang="en-US" sz="2000" dirty="0" smtClean="0">
                <a:solidFill>
                  <a:schemeClr val="bg1"/>
                </a:solidFill>
                <a:effectLst/>
                <a:cs typeface="B Zar" pitchFamily="2" charset="-78"/>
              </a:rPr>
              <a:t>the</a:t>
            </a: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ب- اندازه‌گیری هزینه‌های تحقيق و توسعه (</a:t>
            </a:r>
            <a:r>
              <a:rPr lang="en-US" sz="2000" dirty="0">
                <a:solidFill>
                  <a:schemeClr val="bg1"/>
                </a:solidFill>
                <a:effectLst/>
                <a:cs typeface="B Zar" pitchFamily="2" charset="-78"/>
              </a:rPr>
              <a:t>R&amp;D</a:t>
            </a:r>
            <a:r>
              <a:rPr lang="fa-IR" sz="2000" b="1" dirty="0">
                <a:solidFill>
                  <a:schemeClr val="bg1"/>
                </a:solidFill>
                <a:effectLst/>
                <a:cs typeface="B Zar" pitchFamily="2" charset="-78"/>
              </a:rPr>
              <a:t>) (ادامه پیوست 2)</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موارد زیر در صورتی که در راستای انجام فعالیت‌های </a:t>
            </a:r>
            <a:r>
              <a:rPr lang="en-US" sz="2000" dirty="0">
                <a:solidFill>
                  <a:schemeClr val="bg1"/>
                </a:solidFill>
                <a:effectLst/>
                <a:cs typeface="B Zar" pitchFamily="2" charset="-78"/>
              </a:rPr>
              <a:t>R&amp;D</a:t>
            </a:r>
            <a:r>
              <a:rPr lang="fa-IR" sz="2000" dirty="0">
                <a:solidFill>
                  <a:schemeClr val="bg1"/>
                </a:solidFill>
                <a:effectLst/>
                <a:cs typeface="B Zar" pitchFamily="2" charset="-78"/>
              </a:rPr>
              <a:t> (مطابق با فهرست فعاليت‌هاي تحقيق و توسعه در پيوست دو آئين‌نامه تشخيص شركت‌ها و موسسات دانش‌بنيان) باشد، بعنوان هزینه‌هاي بخش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محسوب می‌شوند. همچنين چنانچه بخشي از هزينه‌هاي صرف شده توسط بنگاه،‌ علاوه بر استفاده در فعاليت‌هاي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در ساير فعاليت‌ها كه در فهرست پيوست دو نميگنجد،‌ نيز صرف شود (بعنوان نمونه،‌ استفاده از آزمايشگاه براي فعاليت‌هاي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و فعاليت‌هاي ديگر)،‌ در اينصورت تنها بخشي از اين هزينه‌ها كه صرف فعاليت‌هاي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مي‌شود،‌ بعنوان هزينه‌هاي </a:t>
            </a:r>
            <a:r>
              <a:rPr lang="en-US" sz="2000" dirty="0">
                <a:solidFill>
                  <a:schemeClr val="bg1"/>
                </a:solidFill>
                <a:effectLst/>
                <a:cs typeface="B Zar" pitchFamily="2" charset="-78"/>
              </a:rPr>
              <a:t>R&amp;D </a:t>
            </a:r>
            <a:r>
              <a:rPr lang="fa-IR" sz="2000" dirty="0">
                <a:solidFill>
                  <a:schemeClr val="bg1"/>
                </a:solidFill>
                <a:effectLst/>
                <a:cs typeface="B Zar" pitchFamily="2" charset="-78"/>
              </a:rPr>
              <a:t>محسوب مي‌شود.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تذکر: تمامی اطلاعات مربوط به بازه زمانی یک سال مالی گذشته شرکت است، همچنین توجه شود که هر مورد هزینه­ای تنها در یک ردیف ذکر شود و از دوبار محاسبه هزینه­ جلوگیری شود</a:t>
            </a:r>
            <a:r>
              <a:rPr lang="fa-IR" sz="2000" dirty="0" smtClean="0">
                <a:solidFill>
                  <a:schemeClr val="bg1"/>
                </a:solidFill>
                <a:effectLst/>
                <a:cs typeface="B Zar" pitchFamily="2" charset="-78"/>
              </a:rPr>
              <a:t>.</a:t>
            </a:r>
            <a:br>
              <a:rPr lang="fa-IR" sz="2000" dirty="0" smtClean="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smtClean="0">
                <a:effectLst/>
              </a:rPr>
              <a:t>1-هزينه‌هاي جاري :</a:t>
            </a:r>
            <a:br>
              <a:rPr lang="fa-IR" sz="2000" b="1" dirty="0" smtClean="0">
                <a:effectLst/>
              </a:rPr>
            </a:br>
            <a:r>
              <a:rPr lang="fa-IR" sz="2000" b="1" dirty="0" smtClean="0">
                <a:effectLst/>
              </a:rPr>
              <a:t/>
            </a:r>
            <a:br>
              <a:rPr lang="fa-IR" sz="2000" b="1" dirty="0" smtClean="0">
                <a:effectLst/>
              </a:rPr>
            </a:br>
            <a:r>
              <a:rPr lang="fa-IR" sz="2000" b="1" dirty="0">
                <a:effectLst/>
              </a:rPr>
              <a:t/>
            </a:r>
            <a:br>
              <a:rPr lang="fa-IR" sz="2000" b="1" dirty="0">
                <a:effectLst/>
              </a:rPr>
            </a:br>
            <a:r>
              <a:rPr lang="fa-IR" sz="2000" b="1" dirty="0" smtClean="0">
                <a:effectLst/>
              </a:rPr>
              <a:t/>
            </a:r>
            <a:br>
              <a:rPr lang="fa-IR" sz="2000" b="1" dirty="0" smtClean="0">
                <a:effectLst/>
              </a:rPr>
            </a:br>
            <a:r>
              <a:rPr lang="fa-IR" sz="2000" b="1" dirty="0">
                <a:effectLst/>
              </a:rPr>
              <a:t/>
            </a:r>
            <a:br>
              <a:rPr lang="fa-IR" sz="2000" b="1" dirty="0">
                <a:effectLst/>
              </a:rPr>
            </a:br>
            <a:r>
              <a:rPr lang="fa-IR" sz="2000" b="1" dirty="0" smtClean="0">
                <a:effectLst/>
              </a:rPr>
              <a:t/>
            </a:r>
            <a:br>
              <a:rPr lang="fa-IR" sz="2000" b="1" dirty="0" smtClean="0">
                <a:effectLst/>
              </a:rPr>
            </a:br>
            <a:r>
              <a:rPr lang="fa-IR" sz="2000" b="1" dirty="0">
                <a:effectLst/>
              </a:rPr>
              <a:t/>
            </a:r>
            <a:br>
              <a:rPr lang="fa-IR" sz="2000" b="1" dirty="0">
                <a:effectLst/>
              </a:rPr>
            </a:br>
            <a:r>
              <a:rPr lang="fa-IR" sz="2000" b="1" dirty="0" smtClean="0">
                <a:effectLst/>
              </a:rPr>
              <a:t/>
            </a:r>
            <a:br>
              <a:rPr lang="fa-IR" sz="2000" b="1" dirty="0" smtClean="0">
                <a:effectLst/>
              </a:rPr>
            </a:br>
            <a:r>
              <a:rPr lang="fa-IR" sz="2000" b="1" dirty="0">
                <a:effectLst/>
              </a:rPr>
              <a:t/>
            </a:r>
            <a:br>
              <a:rPr lang="fa-IR" sz="2000" b="1" dirty="0">
                <a:effectLst/>
              </a:rPr>
            </a:br>
            <a:r>
              <a:rPr lang="fa-IR" sz="2000" b="1" dirty="0" smtClean="0">
                <a:effectLst/>
              </a:rPr>
              <a:t/>
            </a:r>
            <a:br>
              <a:rPr lang="fa-IR" sz="2000" b="1" dirty="0" smtClean="0">
                <a:effectLst/>
              </a:rPr>
            </a:br>
            <a:r>
              <a:rPr lang="fa-IR" sz="2000" b="1" dirty="0">
                <a:effectLst/>
              </a:rPr>
              <a:t/>
            </a:r>
            <a:br>
              <a:rPr lang="fa-IR" sz="2000" b="1" dirty="0">
                <a:effectLst/>
              </a:rPr>
            </a:br>
            <a:r>
              <a:rPr lang="fa-IR" sz="2000" b="1" dirty="0" smtClean="0">
                <a:effectLst/>
              </a:rPr>
              <a:t/>
            </a:r>
            <a:br>
              <a:rPr lang="fa-IR" sz="2000" b="1" dirty="0" smtClean="0">
                <a:effectLst/>
              </a:rPr>
            </a:br>
            <a:r>
              <a:rPr lang="fa-IR" sz="2000" b="1" dirty="0">
                <a:effectLst/>
              </a:rPr>
              <a:t/>
            </a:r>
            <a:br>
              <a:rPr lang="fa-IR" sz="2000" b="1" dirty="0">
                <a:effectLst/>
              </a:rPr>
            </a:br>
            <a:r>
              <a:rPr lang="fa-IR" sz="2000" b="1" dirty="0" smtClean="0">
                <a:effectLst/>
              </a:rPr>
              <a:t/>
            </a:r>
            <a:br>
              <a:rPr lang="fa-IR" sz="2000" b="1" dirty="0" smtClean="0">
                <a:effectLst/>
              </a:rPr>
            </a:br>
            <a:r>
              <a:rPr lang="fa-IR" sz="2000" b="1" dirty="0">
                <a:effectLst/>
              </a:rPr>
              <a:t/>
            </a:r>
            <a:br>
              <a:rPr lang="fa-IR" sz="2000" b="1" dirty="0">
                <a:effectLst/>
              </a:rPr>
            </a:br>
            <a:r>
              <a:rPr lang="fa-IR" sz="2000" b="1" dirty="0" smtClean="0">
                <a:effectLst/>
              </a:rPr>
              <a:t/>
            </a:r>
            <a:br>
              <a:rPr lang="fa-IR" sz="2000" b="1" dirty="0" smtClean="0">
                <a:effectLst/>
              </a:rPr>
            </a:br>
            <a:r>
              <a:rPr lang="fa-IR" sz="2000" b="1" dirty="0">
                <a:effectLst/>
              </a:rPr>
              <a:t/>
            </a:r>
            <a:br>
              <a:rPr lang="fa-IR" sz="2000" b="1" dirty="0">
                <a:effectLst/>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859577129"/>
              </p:ext>
            </p:extLst>
          </p:nvPr>
        </p:nvGraphicFramePr>
        <p:xfrm>
          <a:off x="685800" y="1752600"/>
          <a:ext cx="7696200" cy="4343399"/>
        </p:xfrm>
        <a:graphic>
          <a:graphicData uri="http://schemas.openxmlformats.org/drawingml/2006/table">
            <a:tbl>
              <a:tblPr rtl="1" firstRow="1" firstCol="1" bandRow="1">
                <a:tableStyleId>{5C22544A-7EE6-4342-B048-85BDC9FD1C3A}</a:tableStyleId>
              </a:tblPr>
              <a:tblGrid>
                <a:gridCol w="7696200"/>
              </a:tblGrid>
              <a:tr h="666490">
                <a:tc>
                  <a:txBody>
                    <a:bodyPr/>
                    <a:lstStyle/>
                    <a:p>
                      <a:pPr marL="0" marR="0" algn="ctr" rtl="1">
                        <a:lnSpc>
                          <a:spcPct val="115000"/>
                        </a:lnSpc>
                        <a:spcBef>
                          <a:spcPts val="0"/>
                        </a:spcBef>
                        <a:spcAft>
                          <a:spcPts val="0"/>
                        </a:spcAft>
                      </a:pPr>
                      <a:r>
                        <a:rPr lang="fa-IR" sz="1400" dirty="0">
                          <a:solidFill>
                            <a:schemeClr val="bg1"/>
                          </a:solidFill>
                          <a:effectLst/>
                          <a:cs typeface="B Zar" pitchFamily="2" charset="-78"/>
                        </a:rPr>
                        <a:t>توضیح</a:t>
                      </a:r>
                      <a:endParaRPr lang="en-US" sz="1100" dirty="0">
                        <a:solidFill>
                          <a:schemeClr val="bg1"/>
                        </a:solidFill>
                        <a:effectLst/>
                        <a:latin typeface="Calibri"/>
                        <a:ea typeface="Times New Roman"/>
                        <a:cs typeface="B Zar" pitchFamily="2" charset="-78"/>
                      </a:endParaRPr>
                    </a:p>
                  </a:txBody>
                  <a:tcPr marL="68580" marR="68580" marT="0" marB="0"/>
                </a:tc>
              </a:tr>
              <a:tr h="1382572">
                <a:tc>
                  <a:txBody>
                    <a:bodyPr/>
                    <a:lstStyle/>
                    <a:p>
                      <a:pPr marL="0" marR="0" algn="r" rtl="1">
                        <a:lnSpc>
                          <a:spcPct val="115000"/>
                        </a:lnSpc>
                        <a:spcBef>
                          <a:spcPts val="0"/>
                        </a:spcBef>
                        <a:spcAft>
                          <a:spcPts val="0"/>
                        </a:spcAft>
                      </a:pPr>
                      <a:r>
                        <a:rPr lang="fa-IR" sz="1400" dirty="0">
                          <a:solidFill>
                            <a:schemeClr val="bg1"/>
                          </a:solidFill>
                          <a:effectLst/>
                          <a:cs typeface="B Zar" pitchFamily="2" charset="-78"/>
                        </a:rPr>
                        <a:t>1-1-هزينه‌هاي كارکنان مستقيم </a:t>
                      </a:r>
                      <a:r>
                        <a:rPr lang="en-US" sz="1400" dirty="0">
                          <a:solidFill>
                            <a:schemeClr val="bg1"/>
                          </a:solidFill>
                          <a:effectLst/>
                          <a:cs typeface="B Zar" pitchFamily="2" charset="-78"/>
                        </a:rPr>
                        <a:t>R&amp;D</a:t>
                      </a:r>
                      <a:r>
                        <a:rPr lang="fa-IR" sz="1400" dirty="0">
                          <a:solidFill>
                            <a:schemeClr val="bg1"/>
                          </a:solidFill>
                          <a:effectLst/>
                          <a:cs typeface="B Zar" pitchFamily="2" charset="-78"/>
                        </a:rPr>
                        <a:t>: شامل حقوق و دستمزدها و همه هزينه‌هاي مربوط به كار يا مزاياي شغلي مثل پاداش، استفاده از تعطيلات باحقوق،‌ پرداخت به صندوق‌هاي بازنشستگي و تامين اجتماعي،‌ ماليات بر حقوق و غيره است.</a:t>
                      </a:r>
                      <a:endParaRPr lang="en-US" sz="1100" dirty="0">
                        <a:solidFill>
                          <a:schemeClr val="bg1"/>
                        </a:solidFill>
                        <a:effectLst/>
                        <a:latin typeface="Calibri"/>
                        <a:ea typeface="Times New Roman"/>
                        <a:cs typeface="B Zar" pitchFamily="2" charset="-78"/>
                      </a:endParaRPr>
                    </a:p>
                  </a:txBody>
                  <a:tcPr marL="68580" marR="68580" marT="0" marB="0"/>
                </a:tc>
              </a:tr>
              <a:tr h="1382572">
                <a:tc>
                  <a:txBody>
                    <a:bodyPr/>
                    <a:lstStyle/>
                    <a:p>
                      <a:pPr marL="0" marR="0" algn="r" rtl="1">
                        <a:lnSpc>
                          <a:spcPct val="115000"/>
                        </a:lnSpc>
                        <a:spcBef>
                          <a:spcPts val="0"/>
                        </a:spcBef>
                        <a:spcAft>
                          <a:spcPts val="0"/>
                        </a:spcAft>
                      </a:pPr>
                      <a:r>
                        <a:rPr lang="fa-IR" sz="1400" dirty="0">
                          <a:solidFill>
                            <a:schemeClr val="bg1"/>
                          </a:solidFill>
                          <a:effectLst/>
                          <a:cs typeface="B Zar" pitchFamily="2" charset="-78"/>
                        </a:rPr>
                        <a:t>1-2-هزينه‌هاي سربار: شامل پرداخت نقدی و غیرنقدی به شاغلان «فعاليت حمايتي» </a:t>
                      </a:r>
                      <a:r>
                        <a:rPr lang="en-US" sz="1400" dirty="0">
                          <a:solidFill>
                            <a:schemeClr val="bg1"/>
                          </a:solidFill>
                          <a:effectLst/>
                          <a:cs typeface="B Zar" pitchFamily="2" charset="-78"/>
                        </a:rPr>
                        <a:t>R&amp;D </a:t>
                      </a:r>
                      <a:r>
                        <a:rPr lang="fa-IR" sz="1400" dirty="0">
                          <a:solidFill>
                            <a:schemeClr val="bg1"/>
                          </a:solidFill>
                          <a:effectLst/>
                          <a:cs typeface="B Zar" pitchFamily="2" charset="-78"/>
                        </a:rPr>
                        <a:t>(مانند بخش خدماتی و حفاظت)، هزینه دریافت خدمات عمومی از بيرون (مانند کتابخانه سازمان یا ادارات مرکزی سازمان) و سایر هزینه‌ها مانند آب، برق، گاز، حمل و نقل و غیره.</a:t>
                      </a:r>
                      <a:endParaRPr lang="en-US" sz="1100" dirty="0">
                        <a:solidFill>
                          <a:schemeClr val="bg1"/>
                        </a:solidFill>
                        <a:effectLst/>
                        <a:latin typeface="Calibri"/>
                        <a:ea typeface="Times New Roman"/>
                        <a:cs typeface="B Zar" pitchFamily="2" charset="-78"/>
                      </a:endParaRPr>
                    </a:p>
                  </a:txBody>
                  <a:tcPr marL="68580" marR="68580" marT="0" marB="0"/>
                </a:tc>
              </a:tr>
              <a:tr h="911765">
                <a:tc>
                  <a:txBody>
                    <a:bodyPr/>
                    <a:lstStyle/>
                    <a:p>
                      <a:pPr marL="0" marR="0" algn="r" rtl="1">
                        <a:lnSpc>
                          <a:spcPct val="115000"/>
                        </a:lnSpc>
                        <a:spcBef>
                          <a:spcPts val="0"/>
                        </a:spcBef>
                        <a:spcAft>
                          <a:spcPts val="0"/>
                        </a:spcAft>
                      </a:pPr>
                      <a:r>
                        <a:rPr lang="fa-IR" sz="1400" dirty="0">
                          <a:solidFill>
                            <a:schemeClr val="bg1"/>
                          </a:solidFill>
                          <a:effectLst/>
                          <a:cs typeface="B Zar" pitchFamily="2" charset="-78"/>
                        </a:rPr>
                        <a:t>1-3-هزينه‌هاي مصرفی: شامل هزینه‌ خریدهای غیرسرمایه‌ای مانند كتاب، اشتراك كتابخانه‌ها،‌ هزينه ساخت نمونه‌هاي اوليه،‌ ملزومات آزمايشگاهي(مواد شيميايي،‌ حيوانات آزمايشگاهي و ...).  </a:t>
                      </a:r>
                      <a:endParaRPr lang="en-US" sz="1100" dirty="0">
                        <a:solidFill>
                          <a:schemeClr val="bg1"/>
                        </a:solidFill>
                        <a:effectLst/>
                        <a:latin typeface="Calibri"/>
                        <a:ea typeface="Times New Roman"/>
                        <a:cs typeface="B Zar" pitchFamily="2" charset="-78"/>
                      </a:endParaRPr>
                    </a:p>
                  </a:txBody>
                  <a:tcPr marL="68580" marR="68580" marT="0" marB="0"/>
                </a:tc>
              </a:tr>
            </a:tbl>
          </a:graphicData>
        </a:graphic>
      </p:graphicFrame>
      <p:sp>
        <p:nvSpPr>
          <p:cNvPr id="5" name="Rectangle 1"/>
          <p:cNvSpPr>
            <a:spLocks noChangeArrowheads="1"/>
          </p:cNvSpPr>
          <p:nvPr/>
        </p:nvSpPr>
        <p:spPr bwMode="auto">
          <a:xfrm>
            <a:off x="1314450" y="2754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a:solidFill>
                  <a:schemeClr val="bg1"/>
                </a:solidFill>
                <a:effectLst/>
                <a:cs typeface="B Zar" pitchFamily="2" charset="-78"/>
              </a:rPr>
              <a:t>2-هزينه‌هاي سرمایه‌ای</a:t>
            </a:r>
            <a:br>
              <a:rPr lang="fa-IR" sz="2000" b="1" dirty="0">
                <a:solidFill>
                  <a:schemeClr val="bg1"/>
                </a:solidFill>
                <a:effectLst/>
                <a:cs typeface="B Zar" pitchFamily="2" charset="-78"/>
              </a:rPr>
            </a:br>
            <a:r>
              <a:rPr lang="en-US" sz="2000" b="1" dirty="0" smtClean="0">
                <a:solidFill>
                  <a:schemeClr val="bg1"/>
                </a:solidFill>
                <a:effectLst/>
                <a:cs typeface="B Zar" pitchFamily="2" charset="-78"/>
              </a:rPr>
              <a:t>R&amp;D</a:t>
            </a: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r>
              <a:rPr lang="fa-IR" sz="2000" b="1" dirty="0">
                <a:solidFill>
                  <a:schemeClr val="bg1"/>
                </a:solidFill>
                <a:effectLst/>
                <a:cs typeface="B Zar" pitchFamily="2" charset="-78"/>
              </a:rPr>
              <a:t/>
            </a:r>
            <a:br>
              <a:rPr lang="fa-IR" sz="2000" b="1" dirty="0">
                <a:solidFill>
                  <a:schemeClr val="bg1"/>
                </a:solidFill>
                <a:effectLst/>
                <a:cs typeface="B Zar" pitchFamily="2" charset="-78"/>
              </a:rPr>
            </a:br>
            <a:r>
              <a:rPr lang="fa-IR" sz="2000" b="1" dirty="0" smtClean="0">
                <a:solidFill>
                  <a:schemeClr val="bg1"/>
                </a:solidFill>
                <a:effectLst/>
                <a:cs typeface="B Zar" pitchFamily="2" charset="-78"/>
              </a:rPr>
              <a:t/>
            </a:r>
            <a:br>
              <a:rPr lang="fa-IR" sz="2000" b="1" dirty="0" smtClean="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32937548"/>
              </p:ext>
            </p:extLst>
          </p:nvPr>
        </p:nvGraphicFramePr>
        <p:xfrm>
          <a:off x="609600" y="1219200"/>
          <a:ext cx="8001000" cy="4767072"/>
        </p:xfrm>
        <a:graphic>
          <a:graphicData uri="http://schemas.openxmlformats.org/drawingml/2006/table">
            <a:tbl>
              <a:tblPr rtl="1" firstRow="1" firstCol="1" bandRow="1">
                <a:tableStyleId>{5C22544A-7EE6-4342-B048-85BDC9FD1C3A}</a:tableStyleId>
              </a:tblPr>
              <a:tblGrid>
                <a:gridCol w="8001000"/>
              </a:tblGrid>
              <a:tr h="474980">
                <a:tc>
                  <a:txBody>
                    <a:bodyPr/>
                    <a:lstStyle/>
                    <a:p>
                      <a:pPr marL="0" marR="0" algn="r" rtl="1">
                        <a:lnSpc>
                          <a:spcPct val="115000"/>
                        </a:lnSpc>
                        <a:spcBef>
                          <a:spcPts val="0"/>
                        </a:spcBef>
                        <a:spcAft>
                          <a:spcPts val="0"/>
                        </a:spcAft>
                      </a:pPr>
                      <a:r>
                        <a:rPr lang="fa-IR" sz="1600" dirty="0">
                          <a:solidFill>
                            <a:schemeClr val="bg1"/>
                          </a:solidFill>
                          <a:effectLst/>
                          <a:cs typeface="B Zar" pitchFamily="2" charset="-78"/>
                        </a:rPr>
                        <a:t>2-1- زمین و ساختمان: شامل هزينه‌هاي استهلاك ساختمان و زمين‌ (بعنوان نمونه زمين‌هاي آزمايش،‌ مكان آزمايشگاه‌ها و كارخانه‌هاي آزمايشي) و همينطور هزينه‌هاي اصلاحات اساسي و تعمير و تغيير اين ساختمان‌ها است که در آن­ها فعالیت­های </a:t>
                      </a:r>
                      <a:r>
                        <a:rPr lang="en-US" sz="1600" dirty="0">
                          <a:solidFill>
                            <a:schemeClr val="bg1"/>
                          </a:solidFill>
                          <a:effectLst/>
                          <a:cs typeface="B Zar" pitchFamily="2" charset="-78"/>
                        </a:rPr>
                        <a:t>R&amp;D</a:t>
                      </a:r>
                      <a:r>
                        <a:rPr lang="fa-IR" sz="1600" dirty="0">
                          <a:solidFill>
                            <a:schemeClr val="bg1"/>
                          </a:solidFill>
                          <a:effectLst/>
                          <a:cs typeface="B Zar" pitchFamily="2" charset="-78"/>
                        </a:rPr>
                        <a:t> انجام می­شود.</a:t>
                      </a:r>
                      <a:endParaRPr lang="en-US" sz="1600" dirty="0">
                        <a:solidFill>
                          <a:schemeClr val="bg1"/>
                        </a:solidFill>
                        <a:effectLst/>
                        <a:latin typeface="Calibri"/>
                        <a:ea typeface="Times New Roman"/>
                        <a:cs typeface="B Zar" pitchFamily="2" charset="-78"/>
                      </a:endParaRPr>
                    </a:p>
                  </a:txBody>
                  <a:tcPr marL="68580" marR="68580" marT="0" marB="0"/>
                </a:tc>
              </a:tr>
              <a:tr h="84455">
                <a:tc>
                  <a:txBody>
                    <a:bodyPr/>
                    <a:lstStyle/>
                    <a:p>
                      <a:pPr marL="0" marR="0" algn="r" rtl="1">
                        <a:lnSpc>
                          <a:spcPct val="115000"/>
                        </a:lnSpc>
                        <a:spcBef>
                          <a:spcPts val="0"/>
                        </a:spcBef>
                        <a:spcAft>
                          <a:spcPts val="0"/>
                        </a:spcAft>
                      </a:pPr>
                      <a:r>
                        <a:rPr lang="fa-IR" sz="1600" dirty="0">
                          <a:solidFill>
                            <a:schemeClr val="bg1"/>
                          </a:solidFill>
                          <a:effectLst/>
                          <a:cs typeface="B Zar" pitchFamily="2" charset="-78"/>
                        </a:rPr>
                        <a:t>2-2- ابزار، تجهیزات و نرم‌افزار شامل: </a:t>
                      </a:r>
                      <a:endParaRPr lang="en-US" sz="16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Wingdings"/>
                        <a:buChar char=""/>
                      </a:pPr>
                      <a:r>
                        <a:rPr lang="fa-IR" sz="1600" dirty="0">
                          <a:solidFill>
                            <a:schemeClr val="bg1"/>
                          </a:solidFill>
                          <a:effectLst/>
                          <a:cs typeface="B Zar" pitchFamily="2" charset="-78"/>
                        </a:rPr>
                        <a:t>هزينه­هاي استهلاك ابزار و تجهيزاتي که مصرفی نیستند و ماهیت کالاهای سرمایه‌ای دارند مانند کامپیوتر و تجهیزات آزمایشگاه.</a:t>
                      </a:r>
                      <a:endParaRPr lang="en-US" sz="1600" dirty="0">
                        <a:solidFill>
                          <a:schemeClr val="bg1"/>
                        </a:solidFill>
                        <a:effectLst/>
                        <a:cs typeface="B Zar" pitchFamily="2" charset="-78"/>
                      </a:endParaRPr>
                    </a:p>
                    <a:p>
                      <a:pPr marL="342900" marR="0" lvl="0" indent="-342900" algn="r" rtl="1">
                        <a:lnSpc>
                          <a:spcPct val="115000"/>
                        </a:lnSpc>
                        <a:spcBef>
                          <a:spcPts val="0"/>
                        </a:spcBef>
                        <a:spcAft>
                          <a:spcPts val="0"/>
                        </a:spcAft>
                        <a:buFont typeface="Wingdings"/>
                        <a:buChar char=""/>
                      </a:pPr>
                      <a:r>
                        <a:rPr lang="fa-IR" sz="1600" dirty="0">
                          <a:solidFill>
                            <a:schemeClr val="bg1"/>
                          </a:solidFill>
                          <a:effectLst/>
                          <a:cs typeface="B Zar" pitchFamily="2" charset="-78"/>
                        </a:rPr>
                        <a:t>هزينه خريد نرم‌افزار رايانه که ماهيت مستقلي دارد و برای اجراي فعاليتهاي </a:t>
                      </a:r>
                      <a:r>
                        <a:rPr lang="en-US" sz="1600" dirty="0">
                          <a:solidFill>
                            <a:schemeClr val="bg1"/>
                          </a:solidFill>
                          <a:effectLst/>
                          <a:cs typeface="B Zar" pitchFamily="2" charset="-78"/>
                        </a:rPr>
                        <a:t>R&amp;D</a:t>
                      </a:r>
                      <a:r>
                        <a:rPr lang="fa-IR" sz="1600" dirty="0">
                          <a:solidFill>
                            <a:schemeClr val="bg1"/>
                          </a:solidFill>
                          <a:effectLst/>
                          <a:cs typeface="B Zar" pitchFamily="2" charset="-78"/>
                        </a:rPr>
                        <a:t> استفاده مي‌شود.</a:t>
                      </a:r>
                      <a:endParaRPr lang="en-US" sz="1600" dirty="0">
                        <a:solidFill>
                          <a:schemeClr val="bg1"/>
                        </a:solidFill>
                        <a:effectLst/>
                        <a:latin typeface="Calibri"/>
                        <a:ea typeface="Times New Roman"/>
                        <a:cs typeface="B Zar" pitchFamily="2" charset="-78"/>
                      </a:endParaRPr>
                    </a:p>
                  </a:txBody>
                  <a:tcPr marL="68580" marR="68580" marT="0" marB="0"/>
                </a:tc>
              </a:tr>
              <a:tr h="1544955">
                <a:tc>
                  <a:txBody>
                    <a:bodyPr/>
                    <a:lstStyle/>
                    <a:p>
                      <a:pPr marL="0" marR="0" algn="r" rtl="1">
                        <a:lnSpc>
                          <a:spcPct val="115000"/>
                        </a:lnSpc>
                        <a:spcBef>
                          <a:spcPts val="0"/>
                        </a:spcBef>
                        <a:spcAft>
                          <a:spcPts val="0"/>
                        </a:spcAft>
                      </a:pPr>
                      <a:r>
                        <a:rPr lang="fa-IR" sz="1600" dirty="0">
                          <a:solidFill>
                            <a:schemeClr val="bg1"/>
                          </a:solidFill>
                          <a:effectLst/>
                          <a:cs typeface="B Zar" pitchFamily="2" charset="-78"/>
                        </a:rPr>
                        <a:t>2-3-کسب دانش فنی و نظاير آن شامل:</a:t>
                      </a:r>
                      <a:endParaRPr lang="en-US" sz="16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Wingdings"/>
                        <a:buChar char=""/>
                      </a:pPr>
                      <a:r>
                        <a:rPr lang="fa-IR" sz="1600" dirty="0">
                          <a:solidFill>
                            <a:schemeClr val="bg1"/>
                          </a:solidFill>
                          <a:effectLst/>
                          <a:cs typeface="B Zar" pitchFamily="2" charset="-78"/>
                        </a:rPr>
                        <a:t>هزينه‌هاي ثبت طرح‌هاي صنعتي و هزینه‌های ثبت اختراع پروژه‌های </a:t>
                      </a:r>
                      <a:r>
                        <a:rPr lang="en-US" sz="1600" dirty="0">
                          <a:solidFill>
                            <a:schemeClr val="bg1"/>
                          </a:solidFill>
                          <a:effectLst/>
                          <a:cs typeface="B Zar" pitchFamily="2" charset="-78"/>
                        </a:rPr>
                        <a:t>R&amp;D</a:t>
                      </a:r>
                      <a:r>
                        <a:rPr lang="fa-IR" sz="1600" dirty="0">
                          <a:solidFill>
                            <a:schemeClr val="bg1"/>
                          </a:solidFill>
                          <a:effectLst/>
                          <a:cs typeface="B Zar" pitchFamily="2" charset="-78"/>
                        </a:rPr>
                        <a:t>.</a:t>
                      </a:r>
                      <a:endParaRPr lang="en-US" sz="16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Wingdings"/>
                        <a:buChar char=""/>
                      </a:pPr>
                      <a:r>
                        <a:rPr lang="fa-IR" sz="1600" dirty="0">
                          <a:solidFill>
                            <a:schemeClr val="bg1"/>
                          </a:solidFill>
                          <a:effectLst/>
                          <a:cs typeface="B Zar" pitchFamily="2" charset="-78"/>
                        </a:rPr>
                        <a:t>هزینه‌های آموزش‌های تخصصی نیروی انسانی، شرکت در کنفرانس‌ها و سمینارها، مطالعات و دریافت مشاوره‌های تخصصی و دریافت خدمات علمی و فنی (مانند خدمات آزمایشگاهی) در صورتی‌ که در راستای انجام فعالیت‌های </a:t>
                      </a:r>
                      <a:r>
                        <a:rPr lang="en-US" sz="1600" dirty="0">
                          <a:solidFill>
                            <a:schemeClr val="bg1"/>
                          </a:solidFill>
                          <a:effectLst/>
                          <a:cs typeface="B Zar" pitchFamily="2" charset="-78"/>
                        </a:rPr>
                        <a:t>R&amp;D </a:t>
                      </a:r>
                      <a:r>
                        <a:rPr lang="fa-IR" sz="1600" dirty="0">
                          <a:solidFill>
                            <a:schemeClr val="bg1"/>
                          </a:solidFill>
                          <a:effectLst/>
                          <a:cs typeface="B Zar" pitchFamily="2" charset="-78"/>
                        </a:rPr>
                        <a:t>باشد.</a:t>
                      </a:r>
                      <a:endParaRPr lang="en-US" sz="16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Wingdings"/>
                        <a:buChar char=""/>
                        <a:tabLst>
                          <a:tab pos="203200" algn="r"/>
                        </a:tabLst>
                      </a:pPr>
                      <a:r>
                        <a:rPr lang="fa-IR" sz="1600" dirty="0">
                          <a:solidFill>
                            <a:schemeClr val="bg1"/>
                          </a:solidFill>
                          <a:effectLst/>
                          <a:cs typeface="B Zar" pitchFamily="2" charset="-78"/>
                        </a:rPr>
                        <a:t>هزينه‌هاي تدوین استانداردهای </a:t>
                      </a:r>
                      <a:r>
                        <a:rPr lang="fa-IR" sz="1600" u="sng" dirty="0">
                          <a:solidFill>
                            <a:schemeClr val="bg1"/>
                          </a:solidFill>
                          <a:effectLst/>
                          <a:cs typeface="B Zar" pitchFamily="2" charset="-78"/>
                        </a:rPr>
                        <a:t>فنی جدید</a:t>
                      </a:r>
                      <a:r>
                        <a:rPr lang="fa-IR" sz="1600" dirty="0">
                          <a:solidFill>
                            <a:schemeClr val="bg1"/>
                          </a:solidFill>
                          <a:effectLst/>
                          <a:cs typeface="B Zar" pitchFamily="2" charset="-78"/>
                        </a:rPr>
                        <a:t> یا اخذ و پياده‌سازي استانداردهای </a:t>
                      </a:r>
                      <a:r>
                        <a:rPr lang="fa-IR" sz="1600" u="sng" dirty="0">
                          <a:solidFill>
                            <a:schemeClr val="bg1"/>
                          </a:solidFill>
                          <a:effectLst/>
                          <a:cs typeface="B Zar" pitchFamily="2" charset="-78"/>
                        </a:rPr>
                        <a:t>فنی</a:t>
                      </a:r>
                      <a:r>
                        <a:rPr lang="fa-IR" sz="1600" dirty="0">
                          <a:solidFill>
                            <a:schemeClr val="bg1"/>
                          </a:solidFill>
                          <a:effectLst/>
                          <a:cs typeface="B Zar" pitchFamily="2" charset="-78"/>
                        </a:rPr>
                        <a:t> محصولات یا فرآیندهای تولید جدید با بطور اساسی بهبود یافته.</a:t>
                      </a:r>
                      <a:endParaRPr lang="en-US" sz="1600" dirty="0">
                        <a:solidFill>
                          <a:schemeClr val="bg1"/>
                        </a:solidFill>
                        <a:effectLst/>
                        <a:cs typeface="B Zar" pitchFamily="2" charset="-78"/>
                      </a:endParaRPr>
                    </a:p>
                    <a:p>
                      <a:pPr marL="342900" marR="0" lvl="0" indent="-342900" algn="r" rtl="1">
                        <a:lnSpc>
                          <a:spcPct val="115000"/>
                        </a:lnSpc>
                        <a:spcBef>
                          <a:spcPts val="0"/>
                        </a:spcBef>
                        <a:spcAft>
                          <a:spcPts val="0"/>
                        </a:spcAft>
                        <a:buFont typeface="Wingdings"/>
                        <a:buChar char=""/>
                      </a:pPr>
                      <a:r>
                        <a:rPr lang="fa-IR" sz="1600" dirty="0">
                          <a:solidFill>
                            <a:schemeClr val="bg1"/>
                          </a:solidFill>
                          <a:effectLst/>
                          <a:cs typeface="B Zar" pitchFamily="2" charset="-78"/>
                        </a:rPr>
                        <a:t>هزينه‌هاي اخذ حق استفاده از اختراعات ثبت شده و اختراعات ثبت نشده، لیسانس و دانش فنی از سایر بنگاه‌ها و نهادها (در صورتی‌ که راستای تولید محصولات يا فرآیندهای تولید جدید یا بطور اساسی بهبود یافته باشند)</a:t>
                      </a:r>
                      <a:endParaRPr lang="en-US" sz="1600" dirty="0">
                        <a:solidFill>
                          <a:schemeClr val="bg1"/>
                        </a:solidFill>
                        <a:effectLst/>
                        <a:latin typeface="Calibri"/>
                        <a:ea typeface="Times New Roman"/>
                        <a:cs typeface="B Zar" pitchFamily="2" charset="-78"/>
                      </a:endParaRPr>
                    </a:p>
                  </a:txBody>
                  <a:tcPr marL="68580" marR="68580" marT="0" marB="0"/>
                </a:tc>
              </a:tr>
            </a:tbl>
          </a:graphicData>
        </a:graphic>
      </p:graphicFrame>
      <p:sp>
        <p:nvSpPr>
          <p:cNvPr id="5" name="Rectangle 1"/>
          <p:cNvSpPr>
            <a:spLocks noChangeArrowheads="1"/>
          </p:cNvSpPr>
          <p:nvPr/>
        </p:nvSpPr>
        <p:spPr bwMode="auto">
          <a:xfrm>
            <a:off x="1314450" y="15008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bg1"/>
                </a:solidFill>
                <a:effectLst/>
                <a:latin typeface="Arial" pitchFamily="34" charset="0"/>
                <a:cs typeface="Arial" pitchFamily="34" charset="0"/>
              </a:rPr>
              <a:t/>
            </a:r>
            <a:br>
              <a:rPr kumimoji="0" lang="en-US" sz="1800" b="0" i="0" u="none" strike="noStrike" cap="none" normalizeH="0" baseline="0" smtClean="0">
                <a:ln>
                  <a:noFill/>
                </a:ln>
                <a:solidFill>
                  <a:schemeClr val="bg1"/>
                </a:solidFill>
                <a:effectLst/>
                <a:latin typeface="Arial" pitchFamily="34" charset="0"/>
                <a:cs typeface="Arial" pitchFamily="34" charset="0"/>
              </a:rPr>
            </a:br>
            <a:endParaRPr kumimoji="0" lang="en-US" sz="1800" b="0" i="0" u="none" strike="noStrike" cap="none" normalizeH="0" baseline="0" smtClean="0">
              <a:ln>
                <a:noFill/>
              </a:ln>
              <a:solidFill>
                <a:schemeClr val="bg1"/>
              </a:solidFill>
              <a:effectLst/>
              <a:latin typeface="Arial" pitchFamily="34" charset="0"/>
              <a:cs typeface="Arial" pitchFamily="34" charset="0"/>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dirty="0">
                <a:solidFill>
                  <a:srgbClr val="FFFF00"/>
                </a:solidFill>
                <a:effectLst/>
              </a:rPr>
              <a:t>آئين‌نامه تشخيص شركت‌ها و موسسات دانش‌بنيان</a:t>
            </a:r>
            <a:r>
              <a:rPr lang="en-US" sz="3600" dirty="0">
                <a:solidFill>
                  <a:srgbClr val="FFFF00"/>
                </a:solidFill>
                <a:effectLst/>
              </a:rPr>
              <a:t/>
            </a:r>
            <a:br>
              <a:rPr lang="en-US" sz="3600" dirty="0">
                <a:solidFill>
                  <a:srgbClr val="FFFF00"/>
                </a:solidFill>
                <a:effectLst/>
              </a:rPr>
            </a:br>
            <a:endParaRPr lang="en-US" sz="3600" dirty="0">
              <a:solidFill>
                <a:srgbClr val="FFFF00"/>
              </a:solidFill>
            </a:endParaRPr>
          </a:p>
        </p:txBody>
      </p:sp>
    </p:spTree>
    <p:extLst>
      <p:ext uri="{BB962C8B-B14F-4D97-AF65-F5344CB8AC3E}">
        <p14:creationId xmlns:p14="http://schemas.microsoft.com/office/powerpoint/2010/main" val="3844045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rtl="1"/>
            <a:r>
              <a:rPr lang="fa-IR" sz="2000" b="1" dirty="0">
                <a:solidFill>
                  <a:schemeClr val="bg1"/>
                </a:solidFill>
                <a:effectLst/>
              </a:rPr>
              <a:t>پيوست سه:</a:t>
            </a:r>
            <a:r>
              <a:rPr lang="en-US" sz="2000" dirty="0">
                <a:solidFill>
                  <a:schemeClr val="bg1"/>
                </a:solidFill>
                <a:effectLst/>
              </a:rPr>
              <a:t/>
            </a:r>
            <a:br>
              <a:rPr lang="en-US" sz="2000" dirty="0">
                <a:solidFill>
                  <a:schemeClr val="bg1"/>
                </a:solidFill>
                <a:effectLst/>
              </a:rPr>
            </a:br>
            <a:r>
              <a:rPr lang="fa-IR" sz="2000" b="1" dirty="0">
                <a:solidFill>
                  <a:schemeClr val="bg1"/>
                </a:solidFill>
                <a:effectLst/>
              </a:rPr>
              <a:t>فهرست فعاليت‌هاي اصلي (غير پشتيباني) و فعاليت‌هاي پشتيباني در شركت‌هاي دانش‌بنيان </a:t>
            </a:r>
            <a:r>
              <a:rPr lang="en-US" sz="2000" dirty="0">
                <a:solidFill>
                  <a:schemeClr val="bg1"/>
                </a:solidFill>
                <a:effectLst/>
              </a:rPr>
              <a:t/>
            </a:r>
            <a:br>
              <a:rPr lang="en-US" sz="2000" dirty="0">
                <a:solidFill>
                  <a:schemeClr val="bg1"/>
                </a:solidFill>
                <a:effectLst/>
              </a:rPr>
            </a:br>
            <a:r>
              <a:rPr lang="fa-IR" sz="2000" dirty="0" smtClean="0">
                <a:solidFill>
                  <a:schemeClr val="bg1"/>
                </a:solidFill>
                <a:effectLst/>
              </a:rPr>
              <a:t/>
            </a:r>
            <a:br>
              <a:rPr lang="fa-IR" sz="2000" dirty="0" smtClean="0">
                <a:solidFill>
                  <a:schemeClr val="bg1"/>
                </a:solidFill>
                <a:effectLst/>
              </a:rPr>
            </a:br>
            <a:r>
              <a:rPr lang="fa-IR" sz="2000" dirty="0">
                <a:solidFill>
                  <a:schemeClr val="bg1"/>
                </a:solidFill>
                <a:effectLst/>
              </a:rPr>
              <a:t/>
            </a:r>
            <a:br>
              <a:rPr lang="fa-IR" sz="2000" dirty="0">
                <a:solidFill>
                  <a:schemeClr val="bg1"/>
                </a:solidFill>
                <a:effectLst/>
              </a:rPr>
            </a:br>
            <a:r>
              <a:rPr lang="fa-IR" sz="2000" dirty="0" smtClean="0">
                <a:solidFill>
                  <a:schemeClr val="bg1"/>
                </a:solidFill>
                <a:effectLst/>
              </a:rPr>
              <a:t/>
            </a:r>
            <a:br>
              <a:rPr lang="fa-IR" sz="2000" dirty="0" smtClean="0">
                <a:solidFill>
                  <a:schemeClr val="bg1"/>
                </a:solidFill>
                <a:effectLst/>
              </a:rPr>
            </a:br>
            <a:r>
              <a:rPr lang="fa-IR" sz="2000" dirty="0">
                <a:solidFill>
                  <a:schemeClr val="bg1"/>
                </a:solidFill>
                <a:effectLst/>
              </a:rPr>
              <a:t/>
            </a:r>
            <a:br>
              <a:rPr lang="fa-IR" sz="2000" dirty="0">
                <a:solidFill>
                  <a:schemeClr val="bg1"/>
                </a:solidFill>
                <a:effectLst/>
              </a:rPr>
            </a:br>
            <a:r>
              <a:rPr lang="fa-IR" sz="2000" dirty="0" smtClean="0">
                <a:solidFill>
                  <a:schemeClr val="bg1"/>
                </a:solidFill>
                <a:effectLst/>
              </a:rPr>
              <a:t/>
            </a:r>
            <a:br>
              <a:rPr lang="fa-IR" sz="2000" dirty="0" smtClean="0">
                <a:solidFill>
                  <a:schemeClr val="bg1"/>
                </a:solidFill>
                <a:effectLst/>
              </a:rPr>
            </a:br>
            <a:r>
              <a:rPr lang="fa-IR" sz="2000" dirty="0">
                <a:solidFill>
                  <a:schemeClr val="bg1"/>
                </a:solidFill>
                <a:effectLst/>
              </a:rPr>
              <a:t/>
            </a:r>
            <a:br>
              <a:rPr lang="fa-IR" sz="2000" dirty="0">
                <a:solidFill>
                  <a:schemeClr val="bg1"/>
                </a:solidFill>
                <a:effectLst/>
              </a:rPr>
            </a:br>
            <a:r>
              <a:rPr lang="fa-IR" sz="2000" dirty="0" smtClean="0">
                <a:solidFill>
                  <a:schemeClr val="bg1"/>
                </a:solidFill>
                <a:effectLst/>
              </a:rPr>
              <a:t/>
            </a:r>
            <a:br>
              <a:rPr lang="fa-IR" sz="2000" dirty="0" smtClean="0">
                <a:solidFill>
                  <a:schemeClr val="bg1"/>
                </a:solidFill>
                <a:effectLst/>
              </a:rPr>
            </a:br>
            <a:r>
              <a:rPr lang="fa-IR" sz="2000" dirty="0">
                <a:solidFill>
                  <a:schemeClr val="bg1"/>
                </a:solidFill>
                <a:effectLst/>
              </a:rPr>
              <a:t/>
            </a:r>
            <a:br>
              <a:rPr lang="fa-IR" sz="2000" dirty="0">
                <a:solidFill>
                  <a:schemeClr val="bg1"/>
                </a:solidFill>
                <a:effectLst/>
              </a:rPr>
            </a:br>
            <a:r>
              <a:rPr lang="fa-IR" sz="2000" dirty="0" smtClean="0">
                <a:solidFill>
                  <a:schemeClr val="bg1"/>
                </a:solidFill>
                <a:effectLst/>
              </a:rPr>
              <a:t/>
            </a:r>
            <a:br>
              <a:rPr lang="fa-IR" sz="2000" dirty="0" smtClean="0">
                <a:solidFill>
                  <a:schemeClr val="bg1"/>
                </a:solidFill>
                <a:effectLst/>
              </a:rPr>
            </a:br>
            <a:r>
              <a:rPr lang="fa-IR" sz="2000" dirty="0">
                <a:solidFill>
                  <a:schemeClr val="bg1"/>
                </a:solidFill>
                <a:effectLst/>
              </a:rPr>
              <a:t/>
            </a:r>
            <a:br>
              <a:rPr lang="fa-IR" sz="2000" dirty="0">
                <a:solidFill>
                  <a:schemeClr val="bg1"/>
                </a:solidFill>
                <a:effectLst/>
              </a:rPr>
            </a:br>
            <a:r>
              <a:rPr lang="fa-IR" sz="2000" dirty="0" smtClean="0">
                <a:solidFill>
                  <a:schemeClr val="bg1"/>
                </a:solidFill>
                <a:effectLst/>
              </a:rPr>
              <a:t/>
            </a:r>
            <a:br>
              <a:rPr lang="fa-IR" sz="2000" dirty="0" smtClean="0">
                <a:solidFill>
                  <a:schemeClr val="bg1"/>
                </a:solidFill>
                <a:effectLst/>
              </a:rPr>
            </a:br>
            <a:r>
              <a:rPr lang="fa-IR" sz="2000" dirty="0">
                <a:solidFill>
                  <a:schemeClr val="bg1"/>
                </a:solidFill>
                <a:effectLst/>
              </a:rPr>
              <a:t/>
            </a:r>
            <a:br>
              <a:rPr lang="fa-IR" sz="2000" dirty="0">
                <a:solidFill>
                  <a:schemeClr val="bg1"/>
                </a:solidFill>
                <a:effectLst/>
              </a:rPr>
            </a:br>
            <a:r>
              <a:rPr lang="fa-IR" sz="2000" dirty="0" smtClean="0">
                <a:solidFill>
                  <a:schemeClr val="bg1"/>
                </a:solidFill>
                <a:effectLst/>
              </a:rPr>
              <a:t/>
            </a:r>
            <a:br>
              <a:rPr lang="fa-IR" sz="2000" dirty="0" smtClean="0">
                <a:solidFill>
                  <a:schemeClr val="bg1"/>
                </a:solidFill>
                <a:effectLst/>
              </a:rPr>
            </a:br>
            <a:r>
              <a:rPr lang="fa-IR" sz="2000" dirty="0" smtClean="0">
                <a:solidFill>
                  <a:schemeClr val="bg1"/>
                </a:solidFill>
                <a:effectLst/>
              </a:rPr>
              <a:t/>
            </a:r>
            <a:br>
              <a:rPr lang="fa-IR" sz="2000" dirty="0" smtClean="0">
                <a:solidFill>
                  <a:schemeClr val="bg1"/>
                </a:solidFill>
                <a:effectLst/>
              </a:rPr>
            </a:br>
            <a:r>
              <a:rPr lang="fa-IR" sz="2000" dirty="0">
                <a:solidFill>
                  <a:schemeClr val="bg1"/>
                </a:solidFill>
                <a:effectLst/>
              </a:rPr>
              <a:t/>
            </a:r>
            <a:br>
              <a:rPr lang="fa-IR" sz="2000" dirty="0">
                <a:solidFill>
                  <a:schemeClr val="bg1"/>
                </a:solidFill>
                <a:effectLst/>
              </a:rPr>
            </a:br>
            <a:r>
              <a:rPr lang="fa-IR" sz="2000" dirty="0">
                <a:solidFill>
                  <a:schemeClr val="bg1"/>
                </a:solidFill>
                <a:effectLst/>
              </a:rPr>
              <a:t/>
            </a:r>
            <a:br>
              <a:rPr lang="fa-IR" sz="2000" dirty="0">
                <a:solidFill>
                  <a:schemeClr val="bg1"/>
                </a:solidFill>
                <a:effectLst/>
              </a:rPr>
            </a:br>
            <a:r>
              <a:rPr lang="fa-IR" sz="2000" dirty="0" smtClean="0">
                <a:solidFill>
                  <a:schemeClr val="bg1"/>
                </a:solidFill>
                <a:effectLst/>
              </a:rPr>
              <a:t/>
            </a:r>
            <a:br>
              <a:rPr lang="fa-IR" sz="2000" dirty="0" smtClean="0">
                <a:solidFill>
                  <a:schemeClr val="bg1"/>
                </a:solidFill>
                <a:effectLst/>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02923038"/>
              </p:ext>
            </p:extLst>
          </p:nvPr>
        </p:nvGraphicFramePr>
        <p:xfrm>
          <a:off x="533401" y="1403446"/>
          <a:ext cx="8077200" cy="4716154"/>
        </p:xfrm>
        <a:graphic>
          <a:graphicData uri="http://schemas.openxmlformats.org/drawingml/2006/table">
            <a:tbl>
              <a:tblPr rtl="1" firstRow="1" firstCol="1" bandRow="1">
                <a:tableStyleId>{5C22544A-7EE6-4342-B048-85BDC9FD1C3A}</a:tableStyleId>
              </a:tblPr>
              <a:tblGrid>
                <a:gridCol w="3809447"/>
                <a:gridCol w="4267753"/>
              </a:tblGrid>
              <a:tr h="207572">
                <a:tc>
                  <a:txBody>
                    <a:bodyPr/>
                    <a:lstStyle/>
                    <a:p>
                      <a:pPr marL="0" marR="0" algn="ctr" rtl="1">
                        <a:lnSpc>
                          <a:spcPct val="115000"/>
                        </a:lnSpc>
                        <a:spcBef>
                          <a:spcPts val="0"/>
                        </a:spcBef>
                        <a:spcAft>
                          <a:spcPts val="0"/>
                        </a:spcAft>
                      </a:pPr>
                      <a:r>
                        <a:rPr lang="fa-IR" sz="1400" dirty="0">
                          <a:solidFill>
                            <a:schemeClr val="bg1"/>
                          </a:solidFill>
                          <a:effectLst/>
                          <a:cs typeface="B Zar" pitchFamily="2" charset="-78"/>
                        </a:rPr>
                        <a:t>فعاليت هاي اصلي (غير پشتيباني) </a:t>
                      </a:r>
                      <a:endParaRPr lang="en-US" sz="1400" dirty="0">
                        <a:solidFill>
                          <a:schemeClr val="bg1"/>
                        </a:solidFill>
                        <a:effectLst/>
                        <a:latin typeface="Calibri"/>
                        <a:ea typeface="Times New Roman"/>
                        <a:cs typeface="B Zar" pitchFamily="2" charset="-78"/>
                      </a:endParaRPr>
                    </a:p>
                  </a:txBody>
                  <a:tcPr marL="62480" marR="62480" marT="0" marB="0"/>
                </a:tc>
                <a:tc>
                  <a:txBody>
                    <a:bodyPr/>
                    <a:lstStyle/>
                    <a:p>
                      <a:pPr marL="0" marR="0" algn="ctr" rtl="1">
                        <a:lnSpc>
                          <a:spcPct val="115000"/>
                        </a:lnSpc>
                        <a:spcBef>
                          <a:spcPts val="0"/>
                        </a:spcBef>
                        <a:spcAft>
                          <a:spcPts val="0"/>
                        </a:spcAft>
                      </a:pPr>
                      <a:r>
                        <a:rPr lang="fa-IR" sz="1400">
                          <a:solidFill>
                            <a:schemeClr val="bg1"/>
                          </a:solidFill>
                          <a:effectLst/>
                          <a:cs typeface="B Zar" pitchFamily="2" charset="-78"/>
                        </a:rPr>
                        <a:t>فعاليت هاي پشتيباني</a:t>
                      </a:r>
                      <a:endParaRPr lang="en-US" sz="1400">
                        <a:solidFill>
                          <a:schemeClr val="bg1"/>
                        </a:solidFill>
                        <a:effectLst/>
                        <a:latin typeface="Calibri"/>
                        <a:ea typeface="Times New Roman"/>
                        <a:cs typeface="B Zar" pitchFamily="2" charset="-78"/>
                      </a:endParaRPr>
                    </a:p>
                  </a:txBody>
                  <a:tcPr marL="62480" marR="62480" marT="0" marB="0"/>
                </a:tc>
              </a:tr>
              <a:tr h="4470790">
                <a:tc>
                  <a:txBody>
                    <a:bodyPr/>
                    <a:lstStyle/>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فعاليت هاي مديريت ارشد از جمله: برنامه‌ريزي راهبردي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برنامه‌ريزي توليد و مديريت پروژه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عمليات توليد و پردازش ورودي ها به منظور تبديل به محصول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ارتباط با تامين كنندگان (از جمله: شناسايي، مذاكره و ارزيابي تامين كنندگان و تدوين برنامه هاي خريد)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بازاريابي براي فروش، اخذ پروژه‌ها، انجام مذاكرات و برنامه‌ريزي مشتريان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تحقيق و توسعه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آزمايش، ساخت نمونه اوليه، تست، كنترل كيفيت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تامين مالي و جذب سرمايه براي طرحها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ارائه خدمات آموزشي به مشتريان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ارزيابي و مطالعات امكان سنجي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خدمات تخصصي پس از فروش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مديريت فناوري از جمله ارزيابي، پيش بيني، قيمت گذاري، انتقال و تجاري سازي فناوري   </a:t>
                      </a:r>
                      <a:endParaRPr lang="en-US" sz="1400" dirty="0">
                        <a:solidFill>
                          <a:schemeClr val="bg1"/>
                        </a:solidFill>
                        <a:effectLst/>
                        <a:latin typeface="Calibri"/>
                        <a:ea typeface="Times New Roman"/>
                        <a:cs typeface="B Zar" pitchFamily="2" charset="-78"/>
                      </a:endParaRPr>
                    </a:p>
                  </a:txBody>
                  <a:tcPr marL="62480" marR="62480" marT="0" marB="0"/>
                </a:tc>
                <a:tc>
                  <a:txBody>
                    <a:bodyPr/>
                    <a:lstStyle/>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منابع انساني، از جمله: جذب، آموزش، پاداش و ارتقاء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مالي و حسابداري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حراست و نگهباني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فناوري اطلاعات و پشتيباني شبكه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انبار و كنترل موجودي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تعميرات و نگهداري عمومي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روابط عمومي و تبليغات عمومي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كارپردازي و خريد تجهيزات و مواد اوليه و ملزومات اداري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امور حقوقي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خدمات گمركي و بازرگاني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امور خدماتي از جمله نظافت، آبدارخانه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انجام بسته بندي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توزيع محصولات و سازمان دهي شبكه توزيع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فعاليتهاي مربوط به سلامت، ايمني و محيط زيست، از جمله: ارزيابي اثرات زيست محيطي محصولات، ارزيابي ريسك هاي آينده و رسيدگي به شكايات </a:t>
                      </a:r>
                      <a:endParaRPr lang="en-US" sz="1400" dirty="0">
                        <a:solidFill>
                          <a:schemeClr val="bg1"/>
                        </a:solidFill>
                        <a:effectLst/>
                        <a:cs typeface="B Zar" pitchFamily="2" charset="-78"/>
                      </a:endParaRPr>
                    </a:p>
                    <a:p>
                      <a:pPr marL="342900" marR="0" lvl="0" indent="-342900" algn="just" rtl="1">
                        <a:lnSpc>
                          <a:spcPct val="115000"/>
                        </a:lnSpc>
                        <a:spcBef>
                          <a:spcPts val="0"/>
                        </a:spcBef>
                        <a:spcAft>
                          <a:spcPts val="0"/>
                        </a:spcAft>
                        <a:buFont typeface="+mj-lt"/>
                        <a:buAutoNum type="arabicPeriod"/>
                      </a:pPr>
                      <a:r>
                        <a:rPr lang="fa-IR" sz="1400" dirty="0">
                          <a:solidFill>
                            <a:schemeClr val="bg1"/>
                          </a:solidFill>
                          <a:effectLst/>
                          <a:cs typeface="B Zar" pitchFamily="2" charset="-78"/>
                        </a:rPr>
                        <a:t>مديريت دانش از جمله مستند سازي دانش، ايجاد شبكه هاي دانشي براي خلق و اشاعه دانش.  </a:t>
                      </a:r>
                      <a:endParaRPr lang="en-US" sz="1400" dirty="0">
                        <a:solidFill>
                          <a:schemeClr val="bg1"/>
                        </a:solidFill>
                        <a:effectLst/>
                        <a:latin typeface="Calibri"/>
                        <a:ea typeface="Times New Roman"/>
                        <a:cs typeface="B Zar" pitchFamily="2" charset="-78"/>
                      </a:endParaRPr>
                    </a:p>
                  </a:txBody>
                  <a:tcPr marL="62480" marR="62480" marT="0" marB="0"/>
                </a:tc>
              </a:tr>
            </a:tbl>
          </a:graphicData>
        </a:graphic>
      </p:graphicFrame>
      <p:sp>
        <p:nvSpPr>
          <p:cNvPr id="5" name="Rectangle 1"/>
          <p:cNvSpPr>
            <a:spLocks noChangeArrowheads="1"/>
          </p:cNvSpPr>
          <p:nvPr/>
        </p:nvSpPr>
        <p:spPr bwMode="auto">
          <a:xfrm>
            <a:off x="1778000" y="1403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1778000" y="1403350"/>
            <a:ext cx="3017838" cy="7938"/>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a:solidFill>
                  <a:schemeClr val="bg1"/>
                </a:solidFill>
                <a:effectLst/>
                <a:cs typeface="B Zar" pitchFamily="2" charset="-78"/>
              </a:rPr>
              <a:t>پيوست چهار:</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دستورالعمل بررسي سوءسابقه شركت‌ها</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ماده1-</a:t>
            </a:r>
            <a:r>
              <a:rPr lang="fa-IR" sz="2000" dirty="0">
                <a:solidFill>
                  <a:schemeClr val="bg1"/>
                </a:solidFill>
                <a:effectLst/>
                <a:cs typeface="B Zar" pitchFamily="2" charset="-78"/>
              </a:rPr>
              <a:t> شركت‌هايي كه سوءسابقه و تخلفات مكرر در عمل به تعهدات خود داشته‌اند (تسهيلات مالي و حمايت‌ها)، از شمول بررسي در قالب «آيين‌نامه تشخيص شركت‌هاي دانش‌بنيان» خارج مي‌باشند.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ماده2-</a:t>
            </a:r>
            <a:r>
              <a:rPr lang="fa-IR" sz="2000" dirty="0">
                <a:solidFill>
                  <a:schemeClr val="bg1"/>
                </a:solidFill>
                <a:effectLst/>
                <a:cs typeface="B Zar" pitchFamily="2" charset="-78"/>
              </a:rPr>
              <a:t> اعضاي كارگروه، مشخصات شركتهايي را كه در تعامل با آنها، از انجام تكاليف قانوني و تعهدات خودداري كرده‌اند، در اختيار كارگروه قرار مي‌دهند. </a:t>
            </a:r>
            <a:r>
              <a:rPr lang="fa-IR" sz="2000" dirty="0" smtClean="0">
                <a:solidFill>
                  <a:schemeClr val="bg1"/>
                </a:solidFill>
                <a:effectLst/>
                <a:cs typeface="B Zar" pitchFamily="2" charset="-78"/>
              </a:rPr>
              <a:t/>
            </a:r>
            <a:br>
              <a:rPr lang="fa-IR" sz="2000" dirty="0" smtClean="0">
                <a:solidFill>
                  <a:schemeClr val="bg1"/>
                </a:solidFill>
                <a:effectLst/>
                <a:cs typeface="B Zar" pitchFamily="2" charset="-78"/>
              </a:rPr>
            </a:br>
            <a:r>
              <a:rPr lang="en-US" sz="2000" b="1" dirty="0">
                <a:solidFill>
                  <a:schemeClr val="bg1"/>
                </a:solidFill>
                <a:effectLst/>
                <a:cs typeface="B Zar" pitchFamily="2" charset="-78"/>
              </a:rPr>
              <a:t/>
            </a:r>
            <a:br>
              <a:rPr lang="en-US" sz="2000" b="1" dirty="0">
                <a:solidFill>
                  <a:schemeClr val="bg1"/>
                </a:solidFill>
                <a:effectLst/>
                <a:cs typeface="B Zar" pitchFamily="2" charset="-78"/>
              </a:rPr>
            </a:br>
            <a:r>
              <a:rPr lang="fa-IR" sz="2000" b="1" dirty="0">
                <a:solidFill>
                  <a:schemeClr val="bg1"/>
                </a:solidFill>
                <a:effectLst/>
                <a:cs typeface="B Zar" pitchFamily="2" charset="-78"/>
              </a:rPr>
              <a:t>تبصره: </a:t>
            </a:r>
            <a:r>
              <a:rPr lang="fa-IR" sz="2000" dirty="0">
                <a:solidFill>
                  <a:schemeClr val="bg1"/>
                </a:solidFill>
                <a:effectLst/>
                <a:cs typeface="B Zar" pitchFamily="2" charset="-78"/>
              </a:rPr>
              <a:t>صندوق نوآوري و شكوفايي از طريق اخذ اطلاعات از ساير نهادهاي مالي، سابقه مالي شركت‌هاي داراي سوء سابقه را استخراج و در اختيار كارگروه قرار مي‌دهد.  </a:t>
            </a:r>
            <a:r>
              <a:rPr lang="en-US" sz="2000" b="1" dirty="0">
                <a:solidFill>
                  <a:schemeClr val="bg1"/>
                </a:solidFill>
                <a:effectLst/>
                <a:cs typeface="B Zar" pitchFamily="2" charset="-78"/>
              </a:rPr>
              <a:t/>
            </a:r>
            <a:br>
              <a:rPr lang="en-US" sz="2000" b="1" dirty="0">
                <a:solidFill>
                  <a:schemeClr val="bg1"/>
                </a:solidFill>
                <a:effectLst/>
                <a:cs typeface="B Zar" pitchFamily="2" charset="-78"/>
              </a:rPr>
            </a:br>
            <a:r>
              <a:rPr lang="fa-IR" sz="2000" b="1" dirty="0">
                <a:solidFill>
                  <a:schemeClr val="bg1"/>
                </a:solidFill>
                <a:effectLst/>
                <a:cs typeface="B Zar" pitchFamily="2" charset="-78"/>
              </a:rPr>
              <a:t>ماده3- </a:t>
            </a:r>
            <a:r>
              <a:rPr lang="fa-IR" sz="2000" dirty="0">
                <a:solidFill>
                  <a:schemeClr val="bg1"/>
                </a:solidFill>
                <a:effectLst/>
                <a:cs typeface="B Zar" pitchFamily="2" charset="-78"/>
              </a:rPr>
              <a:t>در صورت تشخيص كارگروه، دبيرخانه كارگروه مي‌تواند از ساير مراجع ذيربط نيز استعلام‌هاي لازم را دريافت دارد. دبيرخانه كارگروه مي‌تواند براي اين منظور از كارگزار يا كارگزارن معتمد و صاحب صلاحيت استفاده نمايد.  </a:t>
            </a:r>
            <a:r>
              <a:rPr lang="en-US" sz="2000" b="1" dirty="0">
                <a:solidFill>
                  <a:schemeClr val="bg1"/>
                </a:solidFill>
                <a:effectLst/>
                <a:cs typeface="B Zar" pitchFamily="2" charset="-78"/>
              </a:rPr>
              <a:t/>
            </a:r>
            <a:br>
              <a:rPr lang="en-US" sz="2000" b="1" dirty="0">
                <a:solidFill>
                  <a:schemeClr val="bg1"/>
                </a:solidFill>
                <a:effectLst/>
                <a:cs typeface="B Zar" pitchFamily="2" charset="-78"/>
              </a:rPr>
            </a:br>
            <a:r>
              <a:rPr lang="fa-IR" sz="2000" b="1" dirty="0">
                <a:solidFill>
                  <a:schemeClr val="bg1"/>
                </a:solidFill>
                <a:effectLst/>
                <a:cs typeface="B Zar" pitchFamily="2" charset="-78"/>
              </a:rPr>
              <a:t>ماده4</a:t>
            </a:r>
            <a:r>
              <a:rPr lang="fa-IR" sz="2000" dirty="0">
                <a:solidFill>
                  <a:schemeClr val="bg1"/>
                </a:solidFill>
                <a:effectLst/>
                <a:cs typeface="B Zar" pitchFamily="2" charset="-78"/>
              </a:rPr>
              <a:t>- در صورت اعتراض شركتها، كارگروه (يا كميته كارشناسي) بررسي و تصميم‌گيري نهايي را انجام خواهد داد</a:t>
            </a:r>
            <a:r>
              <a:rPr lang="fa-IR" sz="2000" dirty="0" smtClean="0">
                <a:solidFill>
                  <a:schemeClr val="bg1"/>
                </a:solidFill>
                <a:effectLst/>
                <a:cs typeface="B Zar" pitchFamily="2" charset="-78"/>
              </a:rPr>
              <a:t>.</a:t>
            </a:r>
            <a:r>
              <a:rPr lang="fa-IR" sz="2000" dirty="0">
                <a:solidFill>
                  <a:schemeClr val="bg1"/>
                </a:solidFill>
                <a:effectLst/>
                <a:cs typeface="B Zar" pitchFamily="2" charset="-78"/>
              </a:rPr>
              <a:t>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ماده 5-</a:t>
            </a:r>
            <a:r>
              <a:rPr lang="fa-IR" sz="2000" dirty="0">
                <a:solidFill>
                  <a:schemeClr val="bg1"/>
                </a:solidFill>
                <a:effectLst/>
                <a:cs typeface="B Zar" pitchFamily="2" charset="-78"/>
              </a:rPr>
              <a:t> شركتهاي دانش‌بنياني كه تخلفات مكرر در عمل به تعهدات خود داشته باشند (تسهيلات مالي و حمايت‌ها)، تاييديه دانش‌بنيان بودن آنها لغو </a:t>
            </a:r>
            <a:r>
              <a:rPr lang="fa-IR" sz="2000" dirty="0" smtClean="0">
                <a:solidFill>
                  <a:schemeClr val="bg1"/>
                </a:solidFill>
                <a:effectLst/>
                <a:cs typeface="B Zar" pitchFamily="2" charset="-78"/>
              </a:rPr>
              <a:t>مي‌شود</a:t>
            </a:r>
            <a:r>
              <a:rPr lang="fa-IR" sz="2000" dirty="0">
                <a:solidFill>
                  <a:schemeClr val="bg1"/>
                </a:solidFill>
                <a:effectLst/>
                <a:cs typeface="B Zar" pitchFamily="2" charset="-78"/>
              </a:rPr>
              <a:t>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ماده 6-</a:t>
            </a:r>
            <a:r>
              <a:rPr lang="fa-IR" sz="2000" dirty="0">
                <a:solidFill>
                  <a:schemeClr val="bg1"/>
                </a:solidFill>
                <a:effectLst/>
                <a:cs typeface="B Zar" pitchFamily="2" charset="-78"/>
              </a:rPr>
              <a:t> پس از گذشت شش ماه از اجراي اين دستورالعمل، اصلاحات و نكات تفصيلي لازم از سوي كارگروه مصوب و اضافه شود. </a:t>
            </a: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428017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305800" cy="1981200"/>
          </a:xfrm>
        </p:spPr>
        <p:txBody>
          <a:bodyPr>
            <a:noAutofit/>
          </a:bodyPr>
          <a:lstStyle/>
          <a:p>
            <a:pPr rtl="1"/>
            <a:r>
              <a:rPr lang="fa-IR" sz="2400" b="1" dirty="0">
                <a:solidFill>
                  <a:schemeClr val="bg1"/>
                </a:solidFill>
                <a:effectLst/>
                <a:cs typeface="B Zar" pitchFamily="2" charset="-78"/>
              </a:rPr>
              <a:t>مقدمه: </a:t>
            </a:r>
            <a:r>
              <a:rPr lang="en-US" sz="2400" dirty="0">
                <a:solidFill>
                  <a:schemeClr val="bg1"/>
                </a:solidFill>
                <a:effectLst/>
                <a:cs typeface="B Zar" pitchFamily="2" charset="-78"/>
              </a:rPr>
              <a:t/>
            </a:r>
            <a:br>
              <a:rPr lang="en-US" sz="2400" dirty="0">
                <a:solidFill>
                  <a:schemeClr val="bg1"/>
                </a:solidFill>
                <a:effectLst/>
                <a:cs typeface="B Zar" pitchFamily="2" charset="-78"/>
              </a:rPr>
            </a:br>
            <a:r>
              <a:rPr lang="fa-IR" sz="2400" dirty="0">
                <a:solidFill>
                  <a:schemeClr val="bg1"/>
                </a:solidFill>
                <a:effectLst/>
                <a:cs typeface="B Zar" pitchFamily="2" charset="-78"/>
              </a:rPr>
              <a:t>بر اساس ماده (3) آيين‌نامه اجرايي قانون حمايت از شركت‌ها و موسسات دانش‌بنيان و تجاري‌سازي نوآوري‌ها و اختراعات مصوب هيئت محترم وزيران به شماره 141602/ت46513هـ مورخ 21/8/91، آئين‌نامه حاضر جهت تشخيص شركت‌ها و موسسات دانش‌بنيان به تصويب «كارگروه ارزيابي و تشخيص صلاحيت شركت‌ها و موسسات دانش‌بنيان و نظارت بر اجرا» رسيد</a:t>
            </a:r>
            <a:endParaRPr lang="en-US" sz="24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8232596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a:solidFill>
                  <a:schemeClr val="bg1"/>
                </a:solidFill>
                <a:effectLst/>
                <a:cs typeface="B Zar" pitchFamily="2" charset="-78"/>
              </a:rPr>
              <a:t>ماده1- تعاريف</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شركت:</a:t>
            </a:r>
            <a:r>
              <a:rPr lang="fa-IR" sz="2000" dirty="0">
                <a:solidFill>
                  <a:schemeClr val="bg1"/>
                </a:solidFill>
                <a:effectLst/>
                <a:cs typeface="B Zar" pitchFamily="2" charset="-78"/>
              </a:rPr>
              <a:t> شركت يا مؤسسه‌اي كه بصورت خصوصي يا تعاوني تمامي مراحل قانوني ثبت شركت‌ها را در داخل كشور به اتمام رسانده باشد.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شركت دانش‌بنيان:</a:t>
            </a:r>
            <a:r>
              <a:rPr lang="fa-IR" sz="2000" dirty="0">
                <a:solidFill>
                  <a:schemeClr val="bg1"/>
                </a:solidFill>
                <a:effectLst/>
                <a:cs typeface="B Zar" pitchFamily="2" charset="-78"/>
              </a:rPr>
              <a:t> شركت يا مؤسسه خصوصي يا تعاوني است كه به منظور هم‌افزايي علم و ثروت، توسعه اقتصاد دانش محور، تحقق اهداف علمي و اقتصادي (شامل گسترش و كاربرد اختراع و نوآوري) و تجاري‌سازي نتايج تحقيق و توسعه (شامل طراحي و توليد كالا و خدمات) در حوزه فناوري‌هاي برتر و با ارزش افزوده فراوان به ويژه در توليد نرم افزارهاي مربوط تشكيل مي‌شود.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شركت‌هاي دولتي، موسسات و نهادهاي عمومي غيردولتي و نيز شركت‌ها و موسساتي كه بيش از پنجاه (50) درصد از مالكيت آنها متعلق به شركت‌هاي دولتي و موسسات و نهادهاي عمومي غيردولتي باشد، مشمول حمايت‌هاي اين قانون نيستند.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سامانه:</a:t>
            </a:r>
            <a:r>
              <a:rPr lang="fa-IR" sz="2000" dirty="0">
                <a:solidFill>
                  <a:schemeClr val="bg1"/>
                </a:solidFill>
                <a:effectLst/>
                <a:cs typeface="B Zar" pitchFamily="2" charset="-78"/>
              </a:rPr>
              <a:t> درگاه الكترونيكي متمركزي است كه اطلاعات شركت‌هاي متقاضي، جهت بررسي در آن وارد مي شود</a:t>
            </a:r>
            <a:r>
              <a:rPr lang="fa-IR" sz="2000" dirty="0" smtClean="0">
                <a:solidFill>
                  <a:schemeClr val="bg1"/>
                </a:solidFill>
                <a:effectLst/>
                <a:cs typeface="B Zar" pitchFamily="2" charset="-78"/>
              </a:rPr>
              <a:t>.</a:t>
            </a: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كارگروه:</a:t>
            </a:r>
            <a:r>
              <a:rPr lang="fa-IR" sz="2000" dirty="0">
                <a:solidFill>
                  <a:schemeClr val="bg1"/>
                </a:solidFill>
                <a:effectLst/>
                <a:cs typeface="B Zar" pitchFamily="2" charset="-78"/>
              </a:rPr>
              <a:t> كارگروه «ارزيابي و تشخيص صلاحيت شركت‌ها و موسسات دانش‌بنيان و نظارت بر اجرا» موضوع ماده(3) آيين‌نامه اجرايي «قانون حمايت از شركت‌ها و موسسات دانش‌بنيان و تجاري‌سازي نوآوري‌ها و اختراعات»</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كالاها و خدمات دانش‌بنيان:</a:t>
            </a:r>
            <a:r>
              <a:rPr lang="fa-IR" sz="2000" dirty="0">
                <a:solidFill>
                  <a:schemeClr val="bg1"/>
                </a:solidFill>
                <a:effectLst/>
                <a:cs typeface="B Zar" pitchFamily="2" charset="-78"/>
              </a:rPr>
              <a:t> كالاها و خدماتي كه مبتني بر فناوري‌هاي برتر و با ارزش افزوه فراوان بوده و با تصويب كارگروه در فهرست حوزه‌هاي كالاها و خدمات دانش‌بنيان محسوب مي شود.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تحقيق و توسعه:</a:t>
            </a:r>
            <a:r>
              <a:rPr lang="fa-IR" sz="2000" dirty="0">
                <a:solidFill>
                  <a:schemeClr val="bg1"/>
                </a:solidFill>
                <a:effectLst/>
                <a:cs typeface="B Zar" pitchFamily="2" charset="-78"/>
              </a:rPr>
              <a:t> مجموعه فعاليت‌هاي خلاق و ابتكاري است كه بر اساس يك روش اصولي و نظام‌مندِ تقاضامحور جهت افزايش ذخاير دانش و استفاده از آن ذخاير براي كاربردهاي جديد صورت مي‌پذيرد.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كارگزاران:</a:t>
            </a:r>
            <a:r>
              <a:rPr lang="fa-IR" sz="2000" dirty="0">
                <a:solidFill>
                  <a:schemeClr val="bg1"/>
                </a:solidFill>
                <a:effectLst/>
                <a:cs typeface="B Zar" pitchFamily="2" charset="-78"/>
              </a:rPr>
              <a:t> به آن دسته از نهادها، سازمانها و دستگاههايي اطلاق مي‌شود كه به منظور تشخيص صلاحيت شركتها و موسسات دانش‌بنيان توسط كارگروه انتخاب مي‌شوند. </a:t>
            </a:r>
            <a:r>
              <a:rPr lang="en-US" sz="2000" dirty="0">
                <a:solidFill>
                  <a:schemeClr val="bg1"/>
                </a:solidFill>
                <a:effectLst/>
                <a:cs typeface="B Zar" pitchFamily="2" charset="-78"/>
              </a:rPr>
              <a:t/>
            </a:r>
            <a:br>
              <a:rPr lang="en-US" sz="2000" dirty="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31011106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a:solidFill>
                  <a:schemeClr val="bg1"/>
                </a:solidFill>
                <a:effectLst/>
                <a:cs typeface="B Zar" pitchFamily="2" charset="-78"/>
              </a:rPr>
              <a:t>ماده 2- شاخص‌هاي تشخيص «شركت‌هاي دانش‌بنيان»</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شاخص‌هاي تشخيص شركتهاي دانش‌بنيان، به دو دسته شاخص‌هاي عمومي و اختصاصي تقسيم مي‌شوند. شركت‌هاي متقاضي بايد علاوه بر شاخص‌هاي عمومي، شرايط مشخص‌ شده در يكي از سه دسته شاخص‌هاي اختصاصي را نيز احراز نمايند.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1- شاخص‌هاي عمومي</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حداقل دو سوم از اعضاي هيأت مديره شركت، حداقل دو مورد از شرايط ذيل را احراز كنند:</a:t>
            </a:r>
            <a:r>
              <a:rPr lang="fa-IR" sz="2000" b="1" dirty="0">
                <a:solidFill>
                  <a:schemeClr val="bg1"/>
                </a:solidFill>
                <a:effectLst/>
                <a:cs typeface="B Zar" pitchFamily="2" charset="-78"/>
              </a:rPr>
              <a:t>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حداقل داراي مدرك كارشناسي باشند.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حداقل 3 سال سابقه فعاليت كاري يا علمي در حوزه فعاليت شركت و يا سابقه مديريتي داشته باشند.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داراي حداقل يك اختراع ثبت‌شده ارزيابي شده داخلي يا يك اختراع بين‌المللي مرتبط با حوزه كاري شركت باشند.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حداقل نيمي از درآمد شركت در يك سال مالي گذشته شركت، ناشي از فروش فناوري، كالا و يا خدمات دانش‌بنيان (</a:t>
            </a:r>
            <a:r>
              <a:rPr lang="fa-IR" sz="2000" dirty="0" smtClean="0">
                <a:solidFill>
                  <a:schemeClr val="bg1"/>
                </a:solidFill>
                <a:effectLst/>
                <a:cs typeface="B Zar" pitchFamily="2" charset="-78"/>
              </a:rPr>
              <a:t>شامل</a:t>
            </a: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smtClean="0">
                <a:solidFill>
                  <a:schemeClr val="bg1"/>
                </a:solidFill>
                <a:effectLst/>
                <a:cs typeface="B Zar" pitchFamily="2" charset="-78"/>
              </a:rPr>
              <a:t> </a:t>
            </a:r>
            <a:r>
              <a:rPr lang="fa-IR" sz="2000" dirty="0">
                <a:solidFill>
                  <a:schemeClr val="bg1"/>
                </a:solidFill>
                <a:effectLst/>
                <a:cs typeface="B Zar" pitchFamily="2" charset="-78"/>
              </a:rPr>
              <a:t>خدمات تحقيق و توسعه و طراحي مهندسي مرتبط با فهرست كالاهاي دانش‌بنيان و خدمات تخصصي دانش‌بنيان) آن شركت از طريق قرارداد باشد.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تبصره: </a:t>
            </a:r>
            <a:r>
              <a:rPr lang="fa-IR" sz="2000" dirty="0">
                <a:solidFill>
                  <a:schemeClr val="bg1"/>
                </a:solidFill>
                <a:effectLst/>
                <a:cs typeface="B Zar" pitchFamily="2" charset="-78"/>
              </a:rPr>
              <a:t>شركت‌هايي كه در مرحله تجاري‌سازي اولين كالاي دانش‌بنيان خود هستند، در صورتي كه داراي توليد پايلوت موفق باشند، و استانداردهاي لازم را از مراجع ذي‌صلاح داخلي يا بين‌المللي كسب كرده باشند، و داراي بازار مطمئن و يا اعلام نياز معتبر همراه با قرارداد توليد كالا باشند، از رعايت بند 1-2 مستثني هستند.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سابقه بيمه پرداختي براي حداقل 3 نفر از كاركنان تمام‌وقت شركت</a:t>
            </a:r>
            <a:r>
              <a:rPr lang="fa-IR" sz="2000" b="1" dirty="0">
                <a:solidFill>
                  <a:schemeClr val="bg1"/>
                </a:solidFill>
                <a:effectLst/>
                <a:cs typeface="B Zar" pitchFamily="2" charset="-78"/>
              </a:rPr>
              <a:t>، </a:t>
            </a:r>
            <a:r>
              <a:rPr lang="fa-IR" sz="2000" dirty="0">
                <a:solidFill>
                  <a:schemeClr val="bg1"/>
                </a:solidFill>
                <a:effectLst/>
                <a:cs typeface="B Zar" pitchFamily="2" charset="-78"/>
              </a:rPr>
              <a:t>حداقل 6 ماه باشد.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26033391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aseline="30000" dirty="0">
                <a:solidFill>
                  <a:schemeClr val="bg1"/>
                </a:solidFill>
                <a:effectLst/>
                <a:cs typeface="B Zar" pitchFamily="2" charset="-78"/>
              </a:rPr>
              <a:t>علاوه بر تحصيل در دوره كارشناسي</a:t>
            </a:r>
            <a:r>
              <a:rPr lang="en-US" sz="2000" baseline="30000" dirty="0">
                <a:solidFill>
                  <a:schemeClr val="bg1"/>
                </a:solidFill>
                <a:effectLst/>
                <a:cs typeface="B Zar" pitchFamily="2" charset="-78"/>
              </a:rPr>
              <a:t/>
            </a:r>
            <a:br>
              <a:rPr lang="en-US" sz="2000" baseline="30000" dirty="0">
                <a:solidFill>
                  <a:schemeClr val="bg1"/>
                </a:solidFill>
                <a:effectLst/>
                <a:cs typeface="B Zar" pitchFamily="2" charset="-78"/>
              </a:rPr>
            </a:br>
            <a:r>
              <a:rPr lang="fa-IR" sz="2000" dirty="0">
                <a:solidFill>
                  <a:schemeClr val="bg1"/>
                </a:solidFill>
                <a:effectLst/>
                <a:cs typeface="B Zar" pitchFamily="2" charset="-78"/>
              </a:rPr>
              <a:t>مديرعامل يا مدير بخشي از يك شركت يا سازمان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اختراعات تأييد شده از سوي 1- بنياد ملي نخبگان ، 2- سازمان پژوهشهاي علمي و صنعتي ايران ، 3- کمیسیون عالی ثبت اختراعات، اکتشافات و نوآوریهای صنایع دفاعی و مراکز تحقیقاتی وابسته به نیروهای مسلح، 4- وزارت بهداشت، درمان و آموزش پزشكي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اختراعات ثبت شده از سوي چند نفر به صورت مشترك نيز مشروط بر آنكه عضو هيأت مديره داراي سهم موثر حداقل 30 درصدي باشد، قابل قبول </a:t>
            </a:r>
            <a:r>
              <a:rPr lang="fa-IR" sz="2000" dirty="0" smtClean="0">
                <a:solidFill>
                  <a:schemeClr val="bg1"/>
                </a:solidFill>
                <a:effectLst/>
                <a:cs typeface="B Zar" pitchFamily="2" charset="-78"/>
              </a:rPr>
              <a:t>است</a:t>
            </a: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تبصره: </a:t>
            </a:r>
            <a:r>
              <a:rPr lang="fa-IR" sz="2000" dirty="0">
                <a:solidFill>
                  <a:schemeClr val="bg1"/>
                </a:solidFill>
                <a:effectLst/>
                <a:cs typeface="B Zar" pitchFamily="2" charset="-78"/>
              </a:rPr>
              <a:t>پروندة شركت‌هايي كه در عمل به تعهدات خود داراي سابقه سوء هستند (تسهيلات، حمايت‌ها، ماليات، بيمه و...)، طبق دستورالعمل پيوست بررسي خواهد شد.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9906891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a:solidFill>
                  <a:schemeClr val="bg1"/>
                </a:solidFill>
                <a:effectLst/>
                <a:cs typeface="B Zar" pitchFamily="2" charset="-78"/>
              </a:rPr>
              <a:t>- شاخص‌هاي اختصاصي</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شركت متقاضي بايد علاوه‌ بر دارا بودن شاخص‌هاي عمومي، واجد كليه شرايط اختصاصي در يكي از دسته‌بندي‌هاي زير نيز باشد</a:t>
            </a:r>
            <a:r>
              <a:rPr lang="fa-IR" sz="2000" dirty="0" smtClean="0">
                <a:solidFill>
                  <a:schemeClr val="bg1"/>
                </a:solidFill>
                <a:effectLst/>
                <a:cs typeface="B Zar" pitchFamily="2" charset="-78"/>
              </a:rPr>
              <a:t>:</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شركت‌هاي توليدكننده كالاهاي </a:t>
            </a:r>
            <a:r>
              <a:rPr lang="fa-IR" sz="2000" b="1" dirty="0" smtClean="0">
                <a:solidFill>
                  <a:schemeClr val="bg1"/>
                </a:solidFill>
                <a:effectLst/>
                <a:cs typeface="B Zar" pitchFamily="2" charset="-78"/>
              </a:rPr>
              <a:t>دانش‌بنيان</a:t>
            </a:r>
            <a:r>
              <a:rPr lang="en-US" sz="2000" b="1" dirty="0" smtClean="0">
                <a:solidFill>
                  <a:schemeClr val="bg1"/>
                </a:solidFill>
                <a:effectLst/>
                <a:cs typeface="B Zar" pitchFamily="2" charset="-78"/>
              </a:rPr>
              <a:t/>
            </a:r>
            <a:br>
              <a:rPr lang="en-US" sz="2000" b="1"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شركت‌ بايد توليدكننده كالا يا كالاهاي دانش بنيان مطابق «فهرست كالاهاي دانش‌بنيان» مصوب كارگروه باشد كه در (2) سال گذشته آنها را در قالب كالاهاي جديد يا ارتقاء يافته عرضه كرده و دانش فني آن را بواسطه انتقال يا ايجاد دانش فني، از طريق فعاليت‌هاي تحقيق و توسعه، نهادينه و بومي‌سازي كرده باشد</a:t>
            </a:r>
            <a:r>
              <a:rPr lang="fa-IR" sz="2000" dirty="0" smtClean="0">
                <a:solidFill>
                  <a:schemeClr val="bg1"/>
                </a:solidFill>
                <a:effectLst/>
                <a:cs typeface="B Zar" pitchFamily="2" charset="-78"/>
              </a:rPr>
              <a:t>.</a:t>
            </a: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	تبصره: </a:t>
            </a:r>
            <a:r>
              <a:rPr lang="fa-IR" sz="2000" dirty="0">
                <a:solidFill>
                  <a:schemeClr val="bg1"/>
                </a:solidFill>
                <a:effectLst/>
                <a:cs typeface="B Zar" pitchFamily="2" charset="-78"/>
              </a:rPr>
              <a:t>كالاهاي جديد يا ارتقا يافته شركت، داراي تأييديه‌ها و استانداردهاي داخلي (در صورت وجود) يا جهاني بوده و در صورت موجود نبودن استاندارد، تأييد بهره‌بردار ذي‌صلاح را كسب كرده باشد.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نسبت نيروي انساني تمام‌وقت در بخش‌هاي اصلی (غيرپشتيباني) شركت با درجه كارشناسي و بالاترِ فعال در بخش‌هاي مرتبط با توليد كالاهاي دانش‌بنيان شركت، به كل كاركنان تمام وقت، حداقل (30) درصد باشد.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شركت داراي عملكرد تحقيق و توسعه فعال، با هزينه‌كرد تحقيق و توسعه حداقل معادل (7) درصد فروش ساليانه شركت باشد.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en-US" sz="2000" dirty="0" smtClean="0">
                <a:solidFill>
                  <a:schemeClr val="bg1"/>
                </a:solidFill>
                <a:effectLst/>
                <a:cs typeface="B Zar" pitchFamily="2" charset="-78"/>
              </a:rPr>
              <a:t/>
            </a:r>
            <a:br>
              <a:rPr lang="en-US" sz="2000"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2699580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lvl="1" rtl="1"/>
            <a:r>
              <a:rPr lang="fa-IR" b="1" dirty="0">
                <a:cs typeface="B Zar" pitchFamily="2" charset="-78"/>
              </a:rPr>
              <a:t>شركت‌هاي تحقيق و توسعه و طراحي مهندسي </a:t>
            </a:r>
            <a:r>
              <a:rPr lang="en-US" dirty="0">
                <a:cs typeface="B Zar" pitchFamily="2" charset="-78"/>
              </a:rPr>
              <a:t/>
            </a:r>
            <a:br>
              <a:rPr lang="en-US" dirty="0">
                <a:cs typeface="B Zar" pitchFamily="2" charset="-78"/>
              </a:rPr>
            </a:br>
            <a:r>
              <a:rPr lang="fa-IR" dirty="0">
                <a:cs typeface="B Zar" pitchFamily="2" charset="-78"/>
              </a:rPr>
              <a:t>فعاليت تحقيق و توسعه و يا طراحي مهندسي شركت، مرتبط با «فهرست كالاهاي دانش‌بنيان» مصوب كارگروه باشد و خروجي تحقيق و توسعه و يا طراحي مهندسي شركت، در دو سال گذشته حداقل دو مورد، يا در يك سال گذشته حداقل يك مورد «بهبود فرآيند»، يا «توليد و عرضه كالا و خدمت ارتقاء يافته يا جديد» (در قالب قرارداد) باشد.</a:t>
            </a:r>
            <a:r>
              <a:rPr lang="en-US" dirty="0">
                <a:cs typeface="B Zar" pitchFamily="2" charset="-78"/>
              </a:rPr>
              <a:t/>
            </a:r>
            <a:br>
              <a:rPr lang="en-US" dirty="0">
                <a:cs typeface="B Zar" pitchFamily="2" charset="-78"/>
              </a:rPr>
            </a:br>
            <a:r>
              <a:rPr lang="fa-IR" dirty="0">
                <a:cs typeface="B Zar" pitchFamily="2" charset="-78"/>
              </a:rPr>
              <a:t>نسبت نيروي انساني تمام‌وقت در بخش‌هاي اصلی (غير پشتيباني) شركت با درجه كارشناسي و بالاترِ فعال در بخش‌هاي مرتبط با تحقيق و توسعه و طراحي مهندسي شركت، به كل كاركنان تمام وقت، حداقل (50) درصد باشد. </a:t>
            </a:r>
            <a:r>
              <a:rPr lang="en-US" dirty="0">
                <a:cs typeface="B Zar" pitchFamily="2" charset="-78"/>
              </a:rPr>
              <a:t/>
            </a:r>
            <a:br>
              <a:rPr lang="en-US" dirty="0">
                <a:cs typeface="B Zar" pitchFamily="2" charset="-78"/>
              </a:rPr>
            </a:br>
            <a:r>
              <a:rPr lang="fa-IR" dirty="0">
                <a:cs typeface="B Zar" pitchFamily="2" charset="-78"/>
              </a:rPr>
              <a:t>توليد شركت حداكثر در حد توليد نمونه آزمايشي يا پايلوت باشد. </a:t>
            </a:r>
            <a:r>
              <a:rPr lang="en-US" dirty="0">
                <a:cs typeface="B Zar" pitchFamily="2" charset="-78"/>
              </a:rPr>
              <a:t/>
            </a:r>
            <a:br>
              <a:rPr lang="en-US" dirty="0">
                <a:cs typeface="B Zar" pitchFamily="2" charset="-78"/>
              </a:rPr>
            </a:br>
            <a:r>
              <a:rPr lang="fa-IR" b="1" dirty="0">
                <a:cs typeface="B Zar" pitchFamily="2" charset="-78"/>
              </a:rPr>
              <a:t>تبصره:</a:t>
            </a:r>
            <a:r>
              <a:rPr lang="fa-IR" dirty="0">
                <a:cs typeface="B Zar" pitchFamily="2" charset="-78"/>
              </a:rPr>
              <a:t> واحد تحقيق و توسعه يا طراحي مهندسي منشعب از يك شركت صنعتي، چنانچه به صورت يك شركت مستقل حقوقي ثبت شود، مي‌تواند مشمول بخش 2-2- شود</a:t>
            </a:r>
            <a:r>
              <a:rPr lang="fa-IR" dirty="0" smtClean="0">
                <a:cs typeface="B Zar" pitchFamily="2" charset="-78"/>
              </a:rPr>
              <a:t>.</a:t>
            </a:r>
            <a:r>
              <a:rPr lang="en-US" dirty="0" smtClean="0">
                <a:cs typeface="B Zar" pitchFamily="2" charset="-78"/>
              </a:rPr>
              <a:t/>
            </a:r>
            <a:br>
              <a:rPr lang="en-US" dirty="0" smtClean="0">
                <a:cs typeface="B Zar" pitchFamily="2" charset="-78"/>
              </a:rPr>
            </a:br>
            <a:r>
              <a:rPr lang="en-US" dirty="0">
                <a:cs typeface="B Zar" pitchFamily="2" charset="-78"/>
              </a:rPr>
              <a:t/>
            </a:r>
            <a:br>
              <a:rPr lang="en-US" dirty="0">
                <a:cs typeface="B Zar" pitchFamily="2" charset="-78"/>
              </a:rPr>
            </a:br>
            <a:r>
              <a:rPr lang="en-US" dirty="0" smtClean="0">
                <a:cs typeface="B Zar" pitchFamily="2" charset="-78"/>
              </a:rPr>
              <a:t/>
            </a:r>
            <a:br>
              <a:rPr lang="en-US" dirty="0" smtClean="0">
                <a:cs typeface="B Zar" pitchFamily="2" charset="-78"/>
              </a:rPr>
            </a:br>
            <a:r>
              <a:rPr lang="en-US" dirty="0">
                <a:cs typeface="B Zar" pitchFamily="2" charset="-78"/>
              </a:rPr>
              <a:t/>
            </a:r>
            <a:br>
              <a:rPr lang="en-US" dirty="0">
                <a:cs typeface="B Zar" pitchFamily="2" charset="-78"/>
              </a:rPr>
            </a:br>
            <a:r>
              <a:rPr lang="en-US" dirty="0">
                <a:cs typeface="B Zar" pitchFamily="2" charset="-78"/>
              </a:rPr>
              <a:t> </a:t>
            </a:r>
            <a:br>
              <a:rPr lang="en-US" dirty="0">
                <a:cs typeface="B Zar" pitchFamily="2" charset="-78"/>
              </a:rPr>
            </a:br>
            <a:r>
              <a:rPr lang="fa-IR" b="1" dirty="0">
                <a:cs typeface="B Zar" pitchFamily="2" charset="-78"/>
              </a:rPr>
              <a:t>شركتهاي ارائه‌دهنده خدمات تخصصي دانش‌بنيان</a:t>
            </a:r>
            <a:r>
              <a:rPr lang="en-US" dirty="0">
                <a:cs typeface="B Zar" pitchFamily="2" charset="-78"/>
              </a:rPr>
              <a:t/>
            </a:r>
            <a:br>
              <a:rPr lang="en-US" dirty="0">
                <a:cs typeface="B Zar" pitchFamily="2" charset="-78"/>
              </a:rPr>
            </a:br>
            <a:r>
              <a:rPr lang="fa-IR" dirty="0">
                <a:cs typeface="B Zar" pitchFamily="2" charset="-78"/>
              </a:rPr>
              <a:t>خدمات آنها مطابق «فهرست خدمات دانش‌بنيان» مصوب كارگروه باشد.</a:t>
            </a:r>
            <a:r>
              <a:rPr lang="en-US" dirty="0">
                <a:cs typeface="B Zar" pitchFamily="2" charset="-78"/>
              </a:rPr>
              <a:t/>
            </a:r>
            <a:br>
              <a:rPr lang="en-US" dirty="0">
                <a:cs typeface="B Zar" pitchFamily="2" charset="-78"/>
              </a:rPr>
            </a:br>
            <a:r>
              <a:rPr lang="fa-IR" dirty="0">
                <a:cs typeface="B Zar" pitchFamily="2" charset="-78"/>
              </a:rPr>
              <a:t>نسبت نيروي انساني تمام‌وقت در بخش‌هاي اصلی (غير پشتيباني) شركت با درجه كارشناسي و بالاتر فعال در بخش‌هاي مرتبط با ارائه خدمات تخصصي دانش‌بنيانِ شركت، به كل كاركنان تمام وقت، حداقل (50) درصد باشد. </a:t>
            </a:r>
            <a:r>
              <a:rPr lang="en-US" dirty="0">
                <a:cs typeface="B Zar" pitchFamily="2" charset="-78"/>
              </a:rPr>
              <a:t/>
            </a:r>
            <a:br>
              <a:rPr lang="en-US" dirty="0">
                <a:cs typeface="B Zar" pitchFamily="2" charset="-78"/>
              </a:rPr>
            </a:br>
            <a:r>
              <a:rPr lang="fa-IR" dirty="0">
                <a:cs typeface="B Zar" pitchFamily="2" charset="-78"/>
              </a:rPr>
              <a:t>مجموع هزينه‌هاي تحقيق و توسعه مرتبط با خدمات تخصصي دانش‌بنيان ارائه شده توسط شركت، حداقل معادل (7) درصد درآمد ساليانه شركت باشد. </a:t>
            </a:r>
            <a:r>
              <a:rPr lang="en-US" dirty="0">
                <a:cs typeface="B Zar" pitchFamily="2" charset="-78"/>
              </a:rPr>
              <a:t/>
            </a:r>
            <a:br>
              <a:rPr lang="en-US" dirty="0">
                <a:cs typeface="B Zar" pitchFamily="2" charset="-78"/>
              </a:rPr>
            </a:br>
            <a:r>
              <a:rPr lang="fa-IR" dirty="0">
                <a:cs typeface="B Zar" pitchFamily="2" charset="-78"/>
              </a:rPr>
              <a:t>حداقل درآمد ساليانه شركت از خدمات تخصصي دانش‌بنيان برابر يك ميليارد ريال (به قيمت ثابت سال 1391) باشد. </a:t>
            </a:r>
            <a:r>
              <a:rPr lang="en-US" dirty="0">
                <a:cs typeface="B Zar" pitchFamily="2" charset="-78"/>
              </a:rPr>
              <a:t/>
            </a:r>
            <a:br>
              <a:rPr lang="en-US" dirty="0">
                <a:cs typeface="B Zar" pitchFamily="2" charset="-78"/>
              </a:rPr>
            </a:br>
            <a:r>
              <a:rPr lang="fa-IR" dirty="0">
                <a:cs typeface="B Zar" pitchFamily="2" charset="-78"/>
              </a:rPr>
              <a:t>در يك سال گذشته حداقل يك قرارداد ارائه خدمات تخصصي دانش‌بنيان داشته باشد. </a:t>
            </a:r>
            <a:endParaRPr lang="en-US"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2699580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05800" cy="6019800"/>
          </a:xfrm>
        </p:spPr>
        <p:txBody>
          <a:bodyPr>
            <a:noAutofit/>
          </a:bodyPr>
          <a:lstStyle/>
          <a:p>
            <a:pPr algn="r" rtl="1"/>
            <a:r>
              <a:rPr lang="fa-IR" sz="2000" b="1" dirty="0">
                <a:solidFill>
                  <a:schemeClr val="bg1"/>
                </a:solidFill>
                <a:effectLst/>
                <a:cs typeface="B Zar" pitchFamily="2" charset="-78"/>
              </a:rPr>
              <a:t>ماده3- شاخص‌هاي تشخيص شركت‌هاي «دانش‌بنيان نوپا»</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تشخيص شركت‌هاي «دانش‌بنيان نوپا»، بر اساس شاخص‌هاي پيوست اين آيين‌نامه تعيين مي‌شود.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 </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ماده 4- فرآيند </a:t>
            </a:r>
            <a:r>
              <a:rPr lang="fa-IR" sz="2000" b="1" dirty="0" smtClean="0">
                <a:solidFill>
                  <a:schemeClr val="bg1"/>
                </a:solidFill>
                <a:effectLst/>
                <a:cs typeface="B Zar" pitchFamily="2" charset="-78"/>
              </a:rPr>
              <a:t>اجرايي</a:t>
            </a:r>
            <a:r>
              <a:rPr lang="en-US" sz="2000" b="1" dirty="0" smtClean="0">
                <a:solidFill>
                  <a:schemeClr val="bg1"/>
                </a:solidFill>
                <a:effectLst/>
                <a:cs typeface="B Zar" pitchFamily="2" charset="-78"/>
              </a:rPr>
              <a:t/>
            </a:r>
            <a:br>
              <a:rPr lang="en-US" sz="2000" b="1" dirty="0" smtClean="0">
                <a:solidFill>
                  <a:schemeClr val="bg1"/>
                </a:solidFill>
                <a:effectLst/>
                <a:cs typeface="B Zar" pitchFamily="2" charset="-78"/>
              </a:rPr>
            </a:b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پس از ورود اطلاعات توسط شركتهاي متقاضي در سامانه، دبيرخانه كارگروه آنها را براي كارگزاران مربوطه ارسال مي‌كند و در مدت زمان مشخصي، نتايج بررسي‌ها را از آنها تحويل مي‌گيرد و به كارگروه (يا كميته كارشناسي حسب مورد) ارجاع مي‌دهد. پس از نهايي شدن بررسي‌ها، دبيرخانه كارگروه نتيجه را به شركت متقاضي اعلام مي كند.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در صورت تاييد، شركت متقاضي براي مدت 2 سال شركت دانش‌بنيان محسوب شده و موظف است در اين مدت فرآيند رتبه‌بندي شركت خود را، بر اساس معيارها و فرايند رتبه‌بندي مصوب كارگروه به پايان برساند.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b="1" dirty="0">
                <a:solidFill>
                  <a:schemeClr val="bg1"/>
                </a:solidFill>
                <a:effectLst/>
                <a:cs typeface="B Zar" pitchFamily="2" charset="-78"/>
              </a:rPr>
              <a:t>تبصره: </a:t>
            </a:r>
            <a:r>
              <a:rPr lang="fa-IR" sz="2000" dirty="0">
                <a:solidFill>
                  <a:schemeClr val="bg1"/>
                </a:solidFill>
                <a:effectLst/>
                <a:cs typeface="B Zar" pitchFamily="2" charset="-78"/>
              </a:rPr>
              <a:t>درصورتي كه شركت نتواند در مدت 2 سال پس از تأييد دانش‌بنيان بودن، رتبه‌بندي خود را به پايان برساند، و يا در صورت عدول از شرايط مندرج در اين آئين‌نامه در هر زمان، دانش‌بنيان بودن شركت ملغي مي‌شود.</a:t>
            </a:r>
            <a:r>
              <a:rPr lang="en-US" sz="2000" dirty="0">
                <a:solidFill>
                  <a:schemeClr val="bg1"/>
                </a:solidFill>
                <a:effectLst/>
                <a:cs typeface="B Zar" pitchFamily="2" charset="-78"/>
              </a:rPr>
              <a:t/>
            </a:r>
            <a:br>
              <a:rPr lang="en-US" sz="2000" dirty="0">
                <a:solidFill>
                  <a:schemeClr val="bg1"/>
                </a:solidFill>
                <a:effectLst/>
                <a:cs typeface="B Zar" pitchFamily="2" charset="-78"/>
              </a:rPr>
            </a:br>
            <a:r>
              <a:rPr lang="fa-IR" sz="2000" dirty="0">
                <a:solidFill>
                  <a:schemeClr val="bg1"/>
                </a:solidFill>
                <a:effectLst/>
                <a:cs typeface="B Zar" pitchFamily="2" charset="-78"/>
              </a:rPr>
              <a:t>اين آيين نامه در 4 ماده و 5 تبصره و 4 پيوست در جلسه مورخ 19/12/1391 كارگروه به تصويب رسيد.</a:t>
            </a:r>
            <a:r>
              <a:rPr lang="en-US" sz="2000" dirty="0">
                <a:solidFill>
                  <a:schemeClr val="bg1"/>
                </a:solidFill>
                <a:effectLst/>
                <a:cs typeface="B Zar" pitchFamily="2" charset="-78"/>
              </a:rPr>
              <a:t/>
            </a:r>
            <a:br>
              <a:rPr lang="en-US" sz="2000" dirty="0">
                <a:solidFill>
                  <a:schemeClr val="bg1"/>
                </a:solidFill>
                <a:effectLst/>
                <a:cs typeface="B Zar" pitchFamily="2" charset="-78"/>
              </a:rPr>
            </a:br>
            <a:endParaRPr lang="en-US" sz="2000" dirty="0">
              <a:solidFill>
                <a:schemeClr val="bg1"/>
              </a:solidFill>
              <a:cs typeface="B Zar" pitchFamily="2" charset="-78"/>
            </a:endParaRPr>
          </a:p>
        </p:txBody>
      </p:sp>
      <p:sp>
        <p:nvSpPr>
          <p:cNvPr id="3" name="Title 1"/>
          <p:cNvSpPr txBox="1">
            <a:spLocks/>
          </p:cNvSpPr>
          <p:nvPr/>
        </p:nvSpPr>
        <p:spPr>
          <a:xfrm>
            <a:off x="533400" y="914400"/>
            <a:ext cx="8305800" cy="1981200"/>
          </a:xfrm>
          <a:prstGeom prst="rect">
            <a:avLst/>
          </a:prstGeom>
          <a:ln w="6350" cap="rnd">
            <a:noFill/>
          </a:ln>
        </p:spPr>
        <p:txBody>
          <a:bodyPr vert="horz" anchor="b" anchorCtr="0">
            <a:normAutofit/>
          </a:bodyPr>
          <a:lstStyle>
            <a:lvl1pPr algn="ctr" rtl="0" eaLnBrk="1" latinLnBrk="0" hangingPunct="1">
              <a:spcBef>
                <a:spcPct val="0"/>
              </a:spcBef>
              <a:buNone/>
              <a:defRPr kumimoji="0" lang="en-US" sz="4800" b="0" kern="1200" spc="-100" baseline="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defRPr>
            </a:lvl1pPr>
          </a:lstStyle>
          <a:p>
            <a:endParaRPr lang="en-US" sz="3600">
              <a:solidFill>
                <a:srgbClr val="FFFF00"/>
              </a:solidFill>
            </a:endParaRPr>
          </a:p>
        </p:txBody>
      </p:sp>
    </p:spTree>
    <p:extLst>
      <p:ext uri="{BB962C8B-B14F-4D97-AF65-F5344CB8AC3E}">
        <p14:creationId xmlns:p14="http://schemas.microsoft.com/office/powerpoint/2010/main" val="12699580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TotalTime>
  <Words>700</Words>
  <Application>Microsoft Office PowerPoint</Application>
  <PresentationFormat>On-screen Show (4:3)</PresentationFormat>
  <Paragraphs>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Paper</vt:lpstr>
      <vt:lpstr>كارگزاری ارزيابي و تشخيص صلاحيت شركتها و موسسات دانش بنيان (مرکز سمتا) آئين‌نامه تشخيص شركت‌ها و موسسات دانش‌بنيان       </vt:lpstr>
      <vt:lpstr>آئين‌نامه تشخيص شركت‌ها و موسسات دانش‌بنيان </vt:lpstr>
      <vt:lpstr>مقدمه:  بر اساس ماده (3) آيين‌نامه اجرايي قانون حمايت از شركت‌ها و موسسات دانش‌بنيان و تجاري‌سازي نوآوري‌ها و اختراعات مصوب هيئت محترم وزيران به شماره 141602/ت46513هـ مورخ 21/8/91، آئين‌نامه حاضر جهت تشخيص شركت‌ها و موسسات دانش‌بنيان به تصويب «كارگروه ارزيابي و تشخيص صلاحيت شركت‌ها و موسسات دانش‌بنيان و نظارت بر اجرا» رسيد</vt:lpstr>
      <vt:lpstr>ماده1- تعاريف شركت: شركت يا مؤسسه‌اي كه بصورت خصوصي يا تعاوني تمامي مراحل قانوني ثبت شركت‌ها را در داخل كشور به اتمام رسانده باشد. شركت دانش‌بنيان: شركت يا مؤسسه خصوصي يا تعاوني است كه به منظور هم‌افزايي علم و ثروت، توسعه اقتصاد دانش محور، تحقق اهداف علمي و اقتصادي (شامل گسترش و كاربرد اختراع و نوآوري) و تجاري‌سازي نتايج تحقيق و توسعه (شامل طراحي و توليد كالا و خدمات) در حوزه فناوري‌هاي برتر و با ارزش افزوده فراوان به ويژه در توليد نرم افزارهاي مربوط تشكيل مي‌شود. شركت‌هاي دولتي، موسسات و نهادهاي عمومي غيردولتي و نيز شركت‌ها و موسساتي كه بيش از پنجاه (50) درصد از مالكيت آنها متعلق به شركت‌هاي دولتي و موسسات و نهادهاي عمومي غيردولتي باشد، مشمول حمايت‌هاي اين قانون نيستند.  سامانه: درگاه الكترونيكي متمركزي است كه اطلاعات شركت‌هاي متقاضي، جهت بررسي در آن وارد مي شود.  كارگروه: كارگروه «ارزيابي و تشخيص صلاحيت شركت‌ها و موسسات دانش‌بنيان و نظارت بر اجرا» موضوع ماده(3) آيين‌نامه اجرايي «قانون حمايت از شركت‌ها و موسسات دانش‌بنيان و تجاري‌سازي نوآوري‌ها و اختراعات» كالاها و خدمات دانش‌بنيان: كالاها و خدماتي كه مبتني بر فناوري‌هاي برتر و با ارزش افزوه فراوان بوده و با تصويب كارگروه در فهرست حوزه‌هاي كالاها و خدمات دانش‌بنيان محسوب مي شود. تحقيق و توسعه: مجموعه فعاليت‌هاي خلاق و ابتكاري است كه بر اساس يك روش اصولي و نظام‌مندِ تقاضامحور جهت افزايش ذخاير دانش و استفاده از آن ذخاير براي كاربردهاي جديد صورت مي‌پذيرد.  كارگزاران: به آن دسته از نهادها، سازمانها و دستگاههايي اطلاق مي‌شود كه به منظور تشخيص صلاحيت شركتها و موسسات دانش‌بنيان توسط كارگروه انتخاب مي‌شوند.  </vt:lpstr>
      <vt:lpstr>ماده 2- شاخص‌هاي تشخيص «شركت‌هاي دانش‌بنيان» شاخص‌هاي تشخيص شركتهاي دانش‌بنيان، به دو دسته شاخص‌هاي عمومي و اختصاصي تقسيم مي‌شوند. شركت‌هاي متقاضي بايد علاوه بر شاخص‌هاي عمومي، شرايط مشخص‌ شده در يكي از سه دسته شاخص‌هاي اختصاصي را نيز احراز نمايند.     1- شاخص‌هاي عمومي حداقل دو سوم از اعضاي هيأت مديره شركت، حداقل دو مورد از شرايط ذيل را احراز كنند:  حداقل داراي مدرك كارشناسي باشند. حداقل 3 سال سابقه فعاليت كاري يا علمي در حوزه فعاليت شركت و يا سابقه مديريتي داشته باشند. داراي حداقل يك اختراع ثبت‌شده ارزيابي شده داخلي يا يك اختراع بين‌المللي مرتبط با حوزه كاري شركت باشند.  حداقل نيمي از درآمد شركت در يك سال مالي گذشته شركت، ناشي از فروش فناوري، كالا و يا خدمات دانش‌بنيان (شامل   خدمات تحقيق و توسعه و طراحي مهندسي مرتبط با فهرست كالاهاي دانش‌بنيان و خدمات تخصصي دانش‌بنيان) آن شركت از طريق قرارداد باشد.  تبصره: شركت‌هايي كه در مرحله تجاري‌سازي اولين كالاي دانش‌بنيان خود هستند، در صورتي كه داراي توليد پايلوت موفق باشند، و استانداردهاي لازم را از مراجع ذي‌صلاح داخلي يا بين‌المللي كسب كرده باشند، و داراي بازار مطمئن و يا اعلام نياز معتبر همراه با قرارداد توليد كالا باشند، از رعايت بند 1-2 مستثني هستند.  سابقه بيمه پرداختي براي حداقل 3 نفر از كاركنان تمام‌وقت شركت، حداقل 6 ماه باشد.   </vt:lpstr>
      <vt:lpstr>علاوه بر تحصيل در دوره كارشناسي مديرعامل يا مدير بخشي از يك شركت يا سازمان  اختراعات تأييد شده از سوي 1- بنياد ملي نخبگان ، 2- سازمان پژوهشهاي علمي و صنعتي ايران ، 3- کمیسیون عالی ثبت اختراعات، اکتشافات و نوآوریهای صنایع دفاعی و مراکز تحقیقاتی وابسته به نیروهای مسلح، 4- وزارت بهداشت، درمان و آموزش پزشكي  اختراعات ثبت شده از سوي چند نفر به صورت مشترك نيز مشروط بر آنكه عضو هيأت مديره داراي سهم موثر حداقل 30 درصدي باشد، قابل قبول است  تبصره: پروندة شركت‌هايي كه در عمل به تعهدات خود داراي سابقه سوء هستند (تسهيلات، حمايت‌ها، ماليات، بيمه و...)، طبق دستورالعمل پيوست بررسي خواهد شد.       </vt:lpstr>
      <vt:lpstr>- شاخص‌هاي اختصاصي شركت متقاضي بايد علاوه‌ بر دارا بودن شاخص‌هاي عمومي، واجد كليه شرايط اختصاصي در يكي از دسته‌بندي‌هاي زير نيز باشد: شركت‌هاي توليدكننده كالاهاي دانش‌بنيان  شركت‌ بايد توليدكننده كالا يا كالاهاي دانش بنيان مطابق «فهرست كالاهاي دانش‌بنيان» مصوب كارگروه باشد كه در (2) سال گذشته آنها را در قالب كالاهاي جديد يا ارتقاء يافته عرضه كرده و دانش فني آن را بواسطه انتقال يا ايجاد دانش فني، از طريق فعاليت‌هاي تحقيق و توسعه، نهادينه و بومي‌سازي كرده باشد.     تبصره: كالاهاي جديد يا ارتقا يافته شركت، داراي تأييديه‌ها و استانداردهاي داخلي (در صورت وجود) يا جهاني بوده و در صورت موجود نبودن استاندارد، تأييد بهره‌بردار ذي‌صلاح را كسب كرده باشد. نسبت نيروي انساني تمام‌وقت در بخش‌هاي اصلی (غيرپشتيباني) شركت با درجه كارشناسي و بالاترِ فعال در بخش‌هاي مرتبط با توليد كالاهاي دانش‌بنيان شركت، به كل كاركنان تمام وقت، حداقل (30) درصد باشد. شركت داراي عملكرد تحقيق و توسعه فعال، با هزينه‌كرد تحقيق و توسعه حداقل معادل (7) درصد فروش ساليانه شركت باشد.    </vt:lpstr>
      <vt:lpstr>شركت‌هاي تحقيق و توسعه و طراحي مهندسي  فعاليت تحقيق و توسعه و يا طراحي مهندسي شركت، مرتبط با «فهرست كالاهاي دانش‌بنيان» مصوب كارگروه باشد و خروجي تحقيق و توسعه و يا طراحي مهندسي شركت، در دو سال گذشته حداقل دو مورد، يا در يك سال گذشته حداقل يك مورد «بهبود فرآيند»، يا «توليد و عرضه كالا و خدمت ارتقاء يافته يا جديد» (در قالب قرارداد) باشد. نسبت نيروي انساني تمام‌وقت در بخش‌هاي اصلی (غير پشتيباني) شركت با درجه كارشناسي و بالاترِ فعال در بخش‌هاي مرتبط با تحقيق و توسعه و طراحي مهندسي شركت، به كل كاركنان تمام وقت، حداقل (50) درصد باشد.  توليد شركت حداكثر در حد توليد نمونه آزمايشي يا پايلوت باشد.  تبصره: واحد تحقيق و توسعه يا طراحي مهندسي منشعب از يك شركت صنعتي، چنانچه به صورت يك شركت مستقل حقوقي ثبت شود، مي‌تواند مشمول بخش 2-2- شود.      شركتهاي ارائه‌دهنده خدمات تخصصي دانش‌بنيان خدمات آنها مطابق «فهرست خدمات دانش‌بنيان» مصوب كارگروه باشد. نسبت نيروي انساني تمام‌وقت در بخش‌هاي اصلی (غير پشتيباني) شركت با درجه كارشناسي و بالاتر فعال در بخش‌هاي مرتبط با ارائه خدمات تخصصي دانش‌بنيانِ شركت، به كل كاركنان تمام وقت، حداقل (50) درصد باشد.  مجموع هزينه‌هاي تحقيق و توسعه مرتبط با خدمات تخصصي دانش‌بنيان ارائه شده توسط شركت، حداقل معادل (7) درصد درآمد ساليانه شركت باشد.  حداقل درآمد ساليانه شركت از خدمات تخصصي دانش‌بنيان برابر يك ميليارد ريال (به قيمت ثابت سال 1391) باشد.  در يك سال گذشته حداقل يك قرارداد ارائه خدمات تخصصي دانش‌بنيان داشته باشد. </vt:lpstr>
      <vt:lpstr>ماده3- شاخص‌هاي تشخيص شركت‌هاي «دانش‌بنيان نوپا» تشخيص شركت‌هاي «دانش‌بنيان نوپا»، بر اساس شاخص‌هاي پيوست اين آيين‌نامه تعيين مي‌شود.     ماده 4- فرآيند اجرايي  پس از ورود اطلاعات توسط شركتهاي متقاضي در سامانه، دبيرخانه كارگروه آنها را براي كارگزاران مربوطه ارسال مي‌كند و در مدت زمان مشخصي، نتايج بررسي‌ها را از آنها تحويل مي‌گيرد و به كارگروه (يا كميته كارشناسي حسب مورد) ارجاع مي‌دهد. پس از نهايي شدن بررسي‌ها، دبيرخانه كارگروه نتيجه را به شركت متقاضي اعلام مي كند. در صورت تاييد، شركت متقاضي براي مدت 2 سال شركت دانش‌بنيان محسوب شده و موظف است در اين مدت فرآيند رتبه‌بندي شركت خود را، بر اساس معيارها و فرايند رتبه‌بندي مصوب كارگروه به پايان برساند. تبصره: درصورتي كه شركت نتواند در مدت 2 سال پس از تأييد دانش‌بنيان بودن، رتبه‌بندي خود را به پايان برساند، و يا در صورت عدول از شرايط مندرج در اين آئين‌نامه در هر زمان، دانش‌بنيان بودن شركت ملغي مي‌شود. اين آيين نامه در 4 ماده و 5 تبصره و 4 پيوست در جلسه مورخ 19/12/1391 كارگروه به تصويب رسيد. </vt:lpstr>
      <vt:lpstr>پيوست يك:  شاخصهاي تشخيص شركت‌هاي «دانش‌بنيان نوپا» شركت‌هاي «دانش‌بنيان نوپا» بايد همه شاخص‌هاي تشخيص زير را احراز نمايند:  حداقل يك سال از تاريخ ثبت آن گذشته باشد.  حداقل دو سوم از اعضاي هيأت مديره شركت، حداقل دو مورد از شرايط ذيل را احراز كنند:  حداقل داراي مدرك كارشناسي باشند. حداقل 1 سال سابقه فعاليت كاري يا علمي در حوزه فعاليت شركت و يا سابقه مديريتي داشته باشند. داراي حداقل يك اختراع ثبت‌ شده ارزيابي شده داخلي يا يك اختراع بين‌المللي مرتبط با حوزه كاري شركت باشند.  شركت داراي معادل 2 نفر نيروي انساني تمام‌وقت باشد.  شركت‌ بايد توليدكننده كالا يا كالاهاي دانش‌بنيان، مطابق فهرست كالاهاي دانش‌بنيان مصوب كارگروه باشد كه دانش فني آن را بواسطه انتقال يا ايجاد دانش فني، از طريق فعاليتهاي تحقيق و توسعه نهادينه و بومي‌سازي كرده باشد و يا شركت داراي برنامه طراحي و توليد كالاهاي دانش‌بنيان باشد.  تبصره: برنامه شركت براي طراحي و توليد كالاي دانش‌بنيان، بايد به تأييد يكي از مراكز رشد يا پارك‌هاي علم و فناوري (چنانچه شركت در همان مركز رشد يا پارك علم و فناوري مستقر باشد) و يا ستادهاي فناوري راهبردي (چنانچه حوزه فعاليت شركت مرتبط با موضوعات يكي از ستادهاي فناوري‌هاي راهبردي باشد) برسد.   شركت داراي عملكرد تحقيق و توسعه باشد.   تبصره- تأييد شركتهاي «دانش‌بنيان نوپا»، داراي اعتبار يك ساله بوده و تنها براي يك دوره يك ساله (مجموعا دو سال) مي‌تواند تمديد شود. </vt:lpstr>
      <vt:lpstr>پيوست دو:  فهرست فعاليت­ها و اندازه‌گیری هزینه‌های تحقیق و توسعه‌ الف- فهرست فعالیت‌های تحقیق و توسعه‌ تحقیق و توسعه‌ (R&amp;D): «عبارتست از انجام هرگونه کار خلاق، به طریقی نظام‌مند به منظور افزایش انباشت دانش از جمله دانش بشری، فرهنگی و اجتماعی و استفاده از این انباشت دانش برای طرح کاربردهای جدید». در این تعریف، منظور از واژه «جديد»،‌ جدید در ایران است. R&amp;D سه نوع فعالیت را در بر می‌گیرد: تحقیق بنیادی ماموریت گرا (به دنبال کسب آگاهی از منشا پدیده‌ها و حقایق قابل مشاهده و با اميد به اينكه دانش بوجود آمده در راستاي حل مشكلات و شبهات استفاده شود)، تحقیق کاربردی(به دنبال کسب آگاهی که به سمت اهداف و مقاصد خاص عملی هدایت می‌شود) و توسعه تجربی (با استفاده از آگاهی‌های حاصله از تحقیقات و تجربه عملی به دنبال ایجاد یا بهبود محصولات جدید و خدمات جدید و...).   تحقيق بنيادي محض، كه در آن هدف پيشبرد مرز دانش بدون هدف نيل به فوايد اجتماعي و اقتصادي بلند مدت و بدون تلاش براي بكارگيري نتايج در حل مشكلات عملي،‌ انجام مي‌شود. بعنوان R&amp;D محسوب نمي‌شود.  در اینجا منظور از تحقيق و توسعه، تعریف تحقيق و توسعه تجربي بر مبناي راهنماي فراسكاتي است. اگرچه تغييرات اندكي در مصاديق آن متناسب با وضعيت كشور،‌ اعمال شده است. Oriented basic research   </vt:lpstr>
      <vt:lpstr>فعالیت­ R&amp;D دارای سه ویژگی اصلی زیر است: الف- از نوع علمی و فنی باشد. ب- دارای قابل ملاحظه­ای عنصر نوآوری بوده و در جهت حل مشکلات علمی و فنی یا پیشرفت علمی و فنی از طریق R&amp;Dباشد (یعنی حل مساله‌اي كه براي فرد آشنا با دانش و فنون حوزه، قبلا آشكار نبوده است) و یا در جهت ایجاد دانش جدید یا استفاده از دانش برای طرح کاربردهای جدید است.  ج- در جهت کاربردهای (شامل محصولات، فرآیند تولید و خدمات) جدید یا بطور اساسی بهبود یافته (اگرچه در بلندمدت)، باشد.  در جدول زير، خلاصه‌‌اي از فعاليت‌هاي R&amp;D در قالب چند دسته كلي، ارايه شده است؛ کارکنان شرکت که مشغول به انجام فعالیت­های R&amp;D مطابق با تعاریف فوق و مشابه فعالیت­های جدول زیر هستند، بعنوان «کارکنان مستقیم R&amp;D» محسوب می­شوند. Novelty فعالیت­های روتين علمی و فنی تحقيق و توسعه نيستند مگر اينكه در جهت پشتيباني از فعاليت­هاي تحقيق و توسعه باشند.    </vt:lpstr>
      <vt:lpstr>در موارد زیر، محصول شامل کالا و خدمات می‌باشد و فرآیند تولید نیز، شامل فرآیندهای تولید کالا و خدمات است. فعالیت های صنعتی: در فعالیت‌های صنعتی اگر هدف، بهبود بیشتر محصول یا فرآیند تولید باشد، در این صورت اين فعاليت‌ها R&amp;D است؛ اما اگر محصول یا فرآیند تولید یا رهیافت، بطور اساسی تعیین شده است و هدف اصلی، توسعه بازار، انجام برنامه‌ریزی پیش تولید یا ایجاد یک سیستم تولید یا کنترل معمولي، که بدون مشکل کار کند، باشد اين فعاليت‌ها R&amp;D نیستند. با توجه به معیار اشاره شده، موارد زیر R&amp;D هستند: «نمونه‌های اولیه‌ای» که برای آزمایشات مختلف محصولات یا فرآیندهای تولید، ساخته می‌شوند. «کارخانه‌های آزمایشی» که به منظور کسب تجربه و گردآوری داده‌ها انجام می‌شوند.  «تولید آزمایشی» در صورتی که مستلزم انجام طراحی و کار مهندسی بيشتري روي نمونه­هاي اوليه بوده و با هدف بهبود بيشتر محصول انجام شود. رفع اشکالي که نیاز به R&amp;D دارد، R&amp;D است. ولی رفع اشکال معمولی یا با روش‌های معمولی، R&amp;D نیست. «R&amp;D بازخورد»، كه برای رفع اشکالات فنی محصول یا فرآیند تولید جدید یا بطور اساسی بهبود یافته، انجام می‌شود. بخشی از هزینه‌های پروژه‌های با مقیاس بزرگ و کارخانه‌های آزمایشی پرهزینه که به دلیل ماهیت «نمونه‌ اولیه‌» بودن آنها، صرف شده است.  «طراحی صنعتی و نقشه‌کشی» شامل نقشه‌ها و طرح‌هایی که با هدف تعریف رویه‌ها و مشخصات فنی و عملیاتی محصولات یا فرآیندهاي تولید جدید یا بطور اساسی بهبود یافته، انجام می‌شود.  تدوین استانداردهای فنی جدید یا اخذ و پياده‌سازي استانداردهای فنی محصولات یا فرآیندهای تولید جدید با بطور اساسی بهبود یافته،  R&amp;Dاست. «آزمایش‌های بالینی» که پیش از اخذ مجوز تولید بر روی دارو، واکسن یا درمان‌های جدید یا بطور اساسی بهبود یافته انجام می‌شود، R&amp;D محسوب می‌شود Prototypes Pilot plants Production Trial Prototypes Feedback R&amp;D Prototypes Industrial design &amp; drawing  </vt:lpstr>
      <vt:lpstr>انجام مهندسی معکوس در چهارچوب پروژه R&amp;D برای توسعه یک محصول جدید یا بطور اساسی بهبود یافته، R&amp;D است. تذکر: تولید و فعالیت‌های فنی مرتبط با آن که شامل پیش تولید، تولید صنعتی، توزیع کالا و خدمات فنی وابسته و بازاریابی و فعالیت‌هایی که در این ارتباط با استفاده از علوم اجتماعی (مانند تحقیق در مورد بازار) انجام مي‌شود، همچنین رفع اشکالات تجهیزات و فرآیندهای تولید، R&amp;D نیست.  توسعه نرم افزار: فعالیت توسعه نرم‌افزاری بعنوان R&amp;D محسوب می‌شود که هدف پروژه و اتمام آن، مستلزم یک پیشرفت و رفع ابهام علمی و یا فناورانه، بصورتی نظام‌مند بوده و در راستای تولید یک محصول یا فرآیند تولید جدید یا بطور اساسی بهبود یافته، باشد. فعالیت‌های عادی و روتین نرم‌افزاری (مانند تطبیق نرم‌افزارهای موجود، ایجاد نرم‌افزارهای کاربردی با استفاده از روشهای فعلي، پشتیبانی از سیستم‌های موجود، عیب‌یابی سیستم‌ها و ترجمه زبان‌های کامپیوتر)، R&amp;D نیستند.   خدمات :  در فعالیت‌های خدماتی، پروژه‌ای R&amp;D است که منجر به تولید دانش جدید شده و یا با استفاده از دانش (موجود) کابردهای جدیدی را ابداع کند و مهمترین عامل برای R&amp;D بودن این فعالیت‌ها، وجود عنصر تازگی در آنهاست. فعالیت‌هاي R&amp;D خدماتي هم می‌تواند در حوزه‌ فني و هم در حوزه علوم اجتماعی و انسانی، باشد.   </vt:lpstr>
      <vt:lpstr>4- فعالیت‌های علمی و فنی مرتبط با R&amp;D در صورتي فعاليت‌هاي علمی و فنی مرتبط با R&amp;D، مانند آزمودن و ‌كنترل كيفيت، R&amp;D محسوب مي‌شود كه در راستا و در خدمت فعاليت‌هاي R&amp;D انجام شود. اما اگر اين فعاليت‌ها اساسا براي اهدافي متفاوت با R&amp;D برنامه ريزي شده باشند،‌ R&amp;D محسوب نمي‌شوند.   مواردي مانند تست و استانداردسازي، بررسی‌های مربوط به سیاست‌گذاری (مانند تحلیل‌ برنامه‌ها و سیاست‌ها)، گردآوری داده‌ها و پردازش و تحلیل آنها و نظاير آن در صورتي كه در راستا و یا بعنوان بخشي از پروژه‌هاي R&amp;D انجام شود، R&amp;D است ولي انجام اين فعاليت‌ها براي فعاليت‌هاي معمول،‌ R&amp;D نيست. ثبت اختراع مرتبط با پروژه‌های R&amp;D، R&amp;D است ولي خدمات ثبت اختراع توسط موسسات مختلف R&amp;D نیست. امکان‌سنجی كه برای بررسی عملی بودن پروژه‌های پژوهشی، انجام مي‌شود R&amp;D محسوب می‌شود. (اما امكان‌سنجي پروژه‌های مهندسی پیشنهادی با استفاده از فنون موجود، قبل از تصمیم‌گیری درباره اجرای پروژه، R&amp;D نيست.)  5- علوم اجتماعی و انسانی در اين حوزه وجود قابل ملاحظه‌ای از عنصر نو بودن یا رفع ابهامات علمی یا فنی، معیار پذيرش یک پروژه بعنوان یک فعالیت R&amp;D، است. این عنصر ممکن است در هر یک از بخش‌های مفهومی، روش شناختی و یا تجربی پروژه مورد نظر وجود داشته باشد. فعالیت‌های مرتبطی که داراي ماهیتی معمولی (و بدون نو بودن يا رفع ابهامات علمي یا فني) هستند، را فقط زمانی می‌توان R&amp;D حساب کرد که بخش جدایی‌ناپذیری از یک پروژه خاص R&amp;D باشند یا به منظور کمک به چنین پروژه‌ای انجام شوند. مثلا موارد در زیر حیطه فعالیت‌های معمولی بوده و R&amp;D نیستند: گزارشات تفسیری در مورد اثرات اقتصادی ناشی از تغییر ساختار مالیاتی با استفاده از داده‌های موجود، استفاده از روش‌های استاندارد در روانشناسی برای گزینش کارکنان صنعتی و آزمودن ناتوانی خواندن در کودکان. </vt:lpstr>
      <vt:lpstr>6- آموزش و کارورزی: کلیه آموزش‌های تخصصی نیروی انسانی، شرکت در کنفرانس‌ها و سمینارها، مطالعات و دریافت مشاوره‌های تخصصی در صورتی‌ که در راستای انجام فعالیت‌های R&amp;D باشد، R&amp;D است. پژوهش‌های دانشگاهی و غیردانشگاهی دانشجویان دوره دكتري بر روی پروژه‌های R&amp;D و نظارت اساتید بر این پروژه‌ها و مطالعات اساتید در راستای یک پروژه R&amp;D مشخص، R&amp;D محسوب می‌شوند اما خواندن و تصحيح پايان‌نامه‌هاي دانشجويان توسط اساتید، بعنوان‌R&amp;D حساب‌ نمي‌شوند.  علاوه بر «کارکنان مستقیم R&amp;D» برخی افراد نیز مشغول فعالیت­های حمایتی (مستقیم یا غیرمستقیم) R&amp;D هستند. اگر فعالیتی از نوع علمی و فنی نظیر خدمات کتابخانه‌ای و رايانه‌اي و یا از نوع اداری و دفتری باشد در صورتی که منحصرا براي بخش R&amp;D انجام ‌شود، «فعالیت حمايتي مستقیم» R&amp;D محسوب مي‌شود. اما اگر فعالیت‌ فوق علاوه بر بخش R&amp;D، براي تمامی بخش‌های بنگاه ارایه شود (مانند خدمات کتابخانه مرکزی سازمان)،‌ و نيز فعالیتي مانند خدمات حمل و نقل، نگهبانی، تهیه غذا و نظایر آن، كه براي پشتيباني از فعالیت‌هاي R&amp;D انجام مي‌شود، بعنوان «فعاليت‌ حمايتي غيرمستقيم» R&amp;D محسوب می­شود. هزينه‌ي فعاليت‌ها‌ی حمایتی R&amp;D نیز، بعنوان هزينه‌هاي (سربار) R&amp;D، در نظر گرفته مي‌شود.   </vt:lpstr>
      <vt:lpstr>منابع و مراجع 1-سازمان توسعه همكاري اقتصادي OECD(2002)؛ راهنماي فراسكاتي، دستورالعمل يكسان پيشنهادي سازمان همكاري و توسعه اقتصاد اروپا براي ارزيابي فعاليت­هاي تحقيق و توسعه تجربي. ترجمه فریبا نیک سیر، تهران: مركز تحقيقات سياست علمي كشور(1384). 2 -سازمان توسعه همكاري اقتصادي  OECD(2005)؛ راهنمای اسلو ویرایش سوم، رهنمودهای سازمان همکاری اقتصادی و توسعه برای گردآوری و تفسیر داده‌های نوآوری؛ ترجمه فریبا نیک سیر؛ تهران: مرکز تحقیقات سیاست علمی کشور(1386). 3- علیزاده، پریسا (1390)؛ آشنایی با اندازه گیری تحقیق و توسعه براساس راهنمای فراسکاتی؛ دفتر مطالعات ارتباطات و فناوری های نوین مرکز پژوهش­­های مجلس شورای اسلامی؛‌ تهران: مركز پژوهش­­های مجلس شورای اسلامی. 4- مرکز آمار ایران (1389)؛ نتايج آمارگيري از كارگاه هاي داراي فعاليت تحقيق و توسعه؛‌ تهران: مركز آمار ايران. 5 - OECD (2012); MEASURING R&amp;D IN DEVELOPING COUNTRIES, Annex to the  ب- اندازه‌گیری هزینه‌های تحقيق و توسعه (R&amp;D) (ادامه پیوست 2) موارد زیر در صورتی که در راستای انجام فعالیت‌های R&amp;D (مطابق با فهرست فعاليت‌هاي تحقيق و توسعه در پيوست دو آئين‌نامه تشخيص شركت‌ها و موسسات دانش‌بنيان) باشد، بعنوان هزینه‌هاي بخش R&amp;D محسوب می‌شوند. همچنين چنانچه بخشي از هزينه‌هاي صرف شده توسط بنگاه،‌ علاوه بر استفاده در فعاليت‌هاي R&amp;D در ساير فعاليت‌ها كه در فهرست پيوست دو نميگنجد،‌ نيز صرف شود (بعنوان نمونه،‌ استفاده از آزمايشگاه براي فعاليت‌هاي R&amp;D و فعاليت‌هاي ديگر)،‌ در اينصورت تنها بخشي از اين هزينه‌ها كه صرف فعاليت‌هاي R&amp;D مي‌شود،‌ بعنوان هزينه‌هاي R&amp;D محسوب مي‌شود. تذکر: تمامی اطلاعات مربوط به بازه زمانی یک سال مالی گذشته شرکت است، همچنین توجه شود که هر مورد هزینه­ای تنها در یک ردیف ذکر شود و از دوبار محاسبه هزینه­ جلوگیری شود. </vt:lpstr>
      <vt:lpstr>1-هزينه‌هاي جاري :                 </vt:lpstr>
      <vt:lpstr>2-هزينه‌هاي سرمایه‌ای R&amp;D                 </vt:lpstr>
      <vt:lpstr>پيوست سه: فهرست فعاليت‌هاي اصلي (غير پشتيباني) و فعاليت‌هاي پشتيباني در شركت‌هاي دانش‌بنيان                   </vt:lpstr>
      <vt:lpstr>پيوست چهار: دستورالعمل بررسي سوءسابقه شركت‌ها   ماده1- شركت‌هايي كه سوءسابقه و تخلفات مكرر در عمل به تعهدات خود داشته‌اند (تسهيلات مالي و حمايت‌ها)، از شمول بررسي در قالب «آيين‌نامه تشخيص شركت‌هاي دانش‌بنيان» خارج مي‌باشند.    ماده2- اعضاي كارگروه، مشخصات شركتهايي را كه در تعامل با آنها، از انجام تكاليف قانوني و تعهدات خودداري كرده‌اند، در اختيار كارگروه قرار مي‌دهند.   تبصره: صندوق نوآوري و شكوفايي از طريق اخذ اطلاعات از ساير نهادهاي مالي، سابقه مالي شركت‌هاي داراي سوء سابقه را استخراج و در اختيار كارگروه قرار مي‌دهد.   ماده3- در صورت تشخيص كارگروه، دبيرخانه كارگروه مي‌تواند از ساير مراجع ذيربط نيز استعلام‌هاي لازم را دريافت دارد. دبيرخانه كارگروه مي‌تواند براي اين منظور از كارگزار يا كارگزارن معتمد و صاحب صلاحيت استفاده نمايد.   ماده4- در صورت اعتراض شركتها، كارگروه (يا كميته كارشناسي) بررسي و تصميم‌گيري نهايي را انجام خواهد داد.  ماده 5- شركتهاي دانش‌بنياني كه تخلفات مكرر در عمل به تعهدات خود داشته باشند (تسهيلات مالي و حمايت‌ها)، تاييديه دانش‌بنيان بودن آنها لغو مي‌شود  ماده 6- پس از گذشت شش ماه از اجراي اين دستورالعمل، اصلاحات و نكات تفصيلي لازم از سوي كارگروه مصوب و اضافه شود.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آئين‌نامه تشخيص شركت‌ها و موسسات دانش‌بنيان</dc:title>
  <dc:creator>HasibTree</dc:creator>
  <cp:lastModifiedBy>MRT Pack 30 DVDs</cp:lastModifiedBy>
  <cp:revision>3</cp:revision>
  <dcterms:created xsi:type="dcterms:W3CDTF">2014-12-01T13:32:52Z</dcterms:created>
  <dcterms:modified xsi:type="dcterms:W3CDTF">2014-12-01T14:30:19Z</dcterms:modified>
</cp:coreProperties>
</file>